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6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B877C-813F-20F5-1386-1EC794758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9A3779-9AA6-E3A8-756E-4949FE66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2F2F3-44EC-F790-09A3-14224E3B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468DC-EFDC-09E7-995E-93D1F481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7D1F8-DA32-719F-0D84-A6270576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31B99-A844-1FA9-CAC3-84380AB0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783EE4-AE6A-F076-4968-08AFF910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6C07C-33EC-F50D-F8EB-722AA087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259EB-60F5-0E35-84F8-4A3248CB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840FB-54D0-E20C-6F99-7E988ED1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F04502-9F36-5C41-227A-CCEA1C380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72CE3C-84C0-7C4D-FD4B-BA4C96BF2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EF16A-1874-026F-0547-9565E4CB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50859-8492-EDFF-1562-E74A5F16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B0BDB-9E6A-1920-5FAE-2366133F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6AFB2-1330-ED71-6A08-953B439F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78585-9B9C-6E07-A8F4-8686E2E0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10823-005E-C03F-784B-6765BDF9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69DE5-0131-943A-64A8-F7ECF711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B11F5-0880-9680-FBE2-CB58756D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CE2D7-4115-C4C0-C3C0-D66084E6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E2B080-432D-ACB4-8E1A-A77D2065D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EEDD7-5AE2-6DBB-2E77-63F2ADC5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6421B-DC41-E237-27D8-BFE66965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45AA6-33F7-6A13-35FA-07D44821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7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D8B45-D3E7-3557-8E49-CC8DAB7B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BCECD-7906-9053-8ED5-D1FF96D94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2C1C1E-91EE-C782-4BFF-90A537634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805D3-8583-CB76-F185-D0B376C1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F23597-2393-B76D-184B-38D7FF0D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98A75-7A7F-D99D-5D83-DD9214DB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3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44577-766D-6B90-EF3E-95968A4B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23145-7890-FF11-233F-EEBB567C7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7AC06-EC9A-1737-0424-DC5E6F005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2B3CE8-62F5-76C0-1AE6-B64B1837A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985715-471A-91B0-7659-A49B8C9A3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A5F53B-D936-F1CF-C3AA-C08A9AF9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AF12F4-00CB-9C28-619B-FF019254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6E7C30-A53F-5E68-3736-1AFB1DB7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3BBD-C0DB-0206-F35B-F307976A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D0C178-8690-A76F-0D83-64AA4D31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D7F835-EE26-A4F4-C59B-4DB808F2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CC1EE2-3FC5-7020-4E86-F05719EF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F3D668-591E-EF33-681B-D3C1A30E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84CB09-2DFA-E591-EA03-3A647E07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EC610F-581A-4CA5-9AE4-E70F1EF1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7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0A1C-A7F5-CE44-FAC7-EB1FE438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C455E-2BF3-A5B6-307B-E078DE72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78AB8-3824-22C3-0166-43E5D9E40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5E60E-1FBC-00FC-53E1-EAE0FD97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7A6EF-28AB-2FAC-A62B-DF7B2B1D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0508E1-2DDD-931F-03CC-022D3E53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0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30D52-F068-93C3-C1BE-F45709BB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C92CE1-4CE7-B133-AEBC-D5C45C7C6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4C32AA-F11D-CB16-6F6E-8677D8F7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E1AF70-B263-A583-C92F-819E98B8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1AD86B-391A-04B9-570E-39D95C37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D6CED1-CAED-084D-D0C2-85B55513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7C025-7991-A6C9-3B52-93E6615B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DA204-9F52-8DB6-C066-E8AEAB00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5A56-2087-BA4C-8751-F4A78ACEF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A45B-21D7-4808-B207-1DD15997F2D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830BA-3028-E109-7200-F2839DCEB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31E70-A5D2-24E7-A786-0A3499D38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F7D6-B37B-4778-8D12-2C947151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31B361-1652-2EE9-888D-767A5F28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23977"/>
          <a:stretch/>
        </p:blipFill>
        <p:spPr>
          <a:xfrm>
            <a:off x="0" y="4714874"/>
            <a:ext cx="1627324" cy="2143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A0849-ACE0-3BD3-A86F-06E11BF1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6921"/>
            <a:ext cx="9144000" cy="2387600"/>
          </a:xfrm>
        </p:spPr>
        <p:txBody>
          <a:bodyPr anchor="ctr">
            <a:no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PT Sans" panose="020B0503020203020204" pitchFamily="34" charset="-52"/>
              </a:rPr>
              <a:t>Структура прототипа общероссийского сетевого ресурса (библиотеки), включающего примерные адаптированные образовательные программы и 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EFD24B-11FF-E4D3-8F22-F7FBD804E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/>
          <a:stretch/>
        </p:blipFill>
        <p:spPr>
          <a:xfrm rot="10800000">
            <a:off x="10145231" y="-4407"/>
            <a:ext cx="2046769" cy="281904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37DB84-EC1B-8DEE-CFCA-8DA9FA44DF12}"/>
              </a:ext>
            </a:extLst>
          </p:cNvPr>
          <p:cNvSpPr txBox="1">
            <a:spLocks/>
          </p:cNvSpPr>
          <p:nvPr/>
        </p:nvSpPr>
        <p:spPr>
          <a:xfrm>
            <a:off x="2536373" y="6228165"/>
            <a:ext cx="9655627" cy="629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</a:rPr>
              <a:t>Пункт </a:t>
            </a:r>
            <a:r>
              <a:rPr lang="en-US" sz="1000" dirty="0">
                <a:solidFill>
                  <a:srgbClr val="0070C0"/>
                </a:solidFill>
                <a:latin typeface="PT Sans" panose="020B0503020203020204" pitchFamily="34" charset="-52"/>
              </a:rPr>
              <a:t>II</a:t>
            </a:r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</a:rPr>
              <a:t>.4.3. Межведомственного комплексного плана мероприятий по повышению доступности среднего профессионального </a:t>
            </a:r>
          </a:p>
          <a:p>
            <a:pPr algn="r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</a:rPr>
              <a:t>и высшего образования для инвалидов и лиц с ограниченными возможностями здоровья, в том числе профориентации и занятости указанных лиц,  </a:t>
            </a:r>
          </a:p>
          <a:p>
            <a:pPr algn="r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</a:rPr>
              <a:t>утвержденного Заместителем Председателя Правительства Российской Федерации Т.А. Голиковой 21 декабря 2021 г. № 14000п-П8</a:t>
            </a:r>
          </a:p>
        </p:txBody>
      </p:sp>
      <p:pic>
        <p:nvPicPr>
          <p:cNvPr id="1418" name="Рисунок 1417">
            <a:extLst>
              <a:ext uri="{FF2B5EF4-FFF2-40B4-BE49-F238E27FC236}">
                <a16:creationId xmlns:a16="http://schemas.microsoft.com/office/drawing/2014/main" id="{4333377C-1D14-4F0E-A35C-D5EBD0044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2984519"/>
            <a:ext cx="10634896" cy="2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26BC8-B4B4-997F-0742-32F97322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20738" r="6192" b="25497"/>
          <a:stretch/>
        </p:blipFill>
        <p:spPr>
          <a:xfrm>
            <a:off x="531062" y="1472614"/>
            <a:ext cx="11389790" cy="398044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94CDAFE-E4AA-30A1-5494-1A038445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/>
          <a:stretch/>
        </p:blipFill>
        <p:spPr>
          <a:xfrm rot="10800000">
            <a:off x="10419012" y="0"/>
            <a:ext cx="1794164" cy="2819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596C05-4FBD-A750-564A-9FFFCC0A0726}"/>
              </a:ext>
            </a:extLst>
          </p:cNvPr>
          <p:cNvSpPr txBox="1"/>
          <p:nvPr/>
        </p:nvSpPr>
        <p:spPr>
          <a:xfrm>
            <a:off x="258793" y="12993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Структура прототипа общероссийского сетевого ресурса (библиотеки)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: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виды доступа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F5E33-E26E-BEC4-35EF-E28DFEA0BD8D}"/>
              </a:ext>
            </a:extLst>
          </p:cNvPr>
          <p:cNvSpPr txBox="1"/>
          <p:nvPr/>
        </p:nvSpPr>
        <p:spPr>
          <a:xfrm>
            <a:off x="2895095" y="1083211"/>
            <a:ext cx="6413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Sans" panose="020B0503020203020204" pitchFamily="34" charset="-52"/>
              </a:rPr>
              <a:t>Предусмотрены три группы пользователей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ED1EF-7C6D-6333-CB53-C7239AE717C8}"/>
              </a:ext>
            </a:extLst>
          </p:cNvPr>
          <p:cNvSpPr txBox="1"/>
          <p:nvPr/>
        </p:nvSpPr>
        <p:spPr>
          <a:xfrm>
            <a:off x="1111002" y="2466038"/>
            <a:ext cx="2946648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PT Sans" panose="020B0503020203020204" pitchFamily="34" charset="-52"/>
              </a:rPr>
              <a:t>Неавторизованные (незарегистрированные) пользователи</a:t>
            </a:r>
          </a:p>
          <a:p>
            <a:pPr algn="ctr"/>
            <a:endParaRPr lang="ru-RU" sz="300" b="1" dirty="0">
              <a:latin typeface="PT Sans" panose="020B0503020203020204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latin typeface="PT Sans" panose="020B0503020203020204" pitchFamily="34" charset="-52"/>
              </a:rPr>
              <a:t>Могут осуществлять поиск ресурсов, просмотр карточек ресурса </a:t>
            </a:r>
            <a:br>
              <a:rPr lang="ru-RU" sz="1050" dirty="0">
                <a:latin typeface="PT Sans" panose="020B0503020203020204" pitchFamily="34" charset="-52"/>
              </a:rPr>
            </a:br>
            <a:r>
              <a:rPr lang="ru-RU" sz="1050" dirty="0">
                <a:latin typeface="PT Sans" panose="020B0503020203020204" pitchFamily="34" charset="-52"/>
              </a:rPr>
              <a:t>и аннотаций (при наличии)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latin typeface="PT Sans" panose="020B0503020203020204" pitchFamily="34" charset="-52"/>
              </a:rPr>
              <a:t>Поиск происходит в соответствии с перечнем разделов и тематических блоков, с помощью заданных фильтров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latin typeface="PT Sans" panose="020B0503020203020204" pitchFamily="34" charset="-52"/>
              </a:rPr>
              <a:t>Найденные библиографические описания информационно-методических ресурсов формируются в виде страниц</a:t>
            </a:r>
            <a:endParaRPr lang="ru-RU" sz="900" dirty="0">
              <a:latin typeface="PT Sans" panose="020B05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7AC3-F46D-52E3-1243-AC1DD55CE07E}"/>
              </a:ext>
            </a:extLst>
          </p:cNvPr>
          <p:cNvSpPr txBox="1"/>
          <p:nvPr/>
        </p:nvSpPr>
        <p:spPr>
          <a:xfrm>
            <a:off x="4937388" y="2627620"/>
            <a:ext cx="2806437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PT Sans" panose="020B0503020203020204" pitchFamily="34" charset="-52"/>
              </a:rPr>
              <a:t>Авторизованные (зарегистрированные) пользователи</a:t>
            </a:r>
          </a:p>
          <a:p>
            <a:pPr algn="ctr"/>
            <a:endParaRPr lang="ru-RU" sz="300" b="1" dirty="0">
              <a:latin typeface="PT Sans" panose="020B0503020203020204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latin typeface="PT Sans" panose="020B0503020203020204" pitchFamily="34" charset="-52"/>
              </a:rPr>
              <a:t>Зарегистрированный пользователь может осуществлять просмотр полных текстов, формировать и сохранять подборки ресурсов, подписаться на новые поступления по интересующим его вопросам и получать сообщения раз в неделю или месяц</a:t>
            </a:r>
            <a:endParaRPr lang="ru-RU" sz="1100" dirty="0">
              <a:latin typeface="PT Sans" panose="020B0503020203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72400-8E9B-F537-165E-D2116A3F57AD}"/>
              </a:ext>
            </a:extLst>
          </p:cNvPr>
          <p:cNvSpPr txBox="1"/>
          <p:nvPr/>
        </p:nvSpPr>
        <p:spPr>
          <a:xfrm>
            <a:off x="8763775" y="3039775"/>
            <a:ext cx="2720945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PT Sans" panose="020B0503020203020204" pitchFamily="34" charset="-52"/>
              </a:rPr>
              <a:t>Администраторы ресурса</a:t>
            </a:r>
          </a:p>
          <a:p>
            <a:pPr algn="ctr"/>
            <a:endParaRPr lang="ru-RU" sz="300" b="1" dirty="0">
              <a:latin typeface="PT Sans" panose="020B0503020203020204" pitchFamily="34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latin typeface="PT Sans" panose="020B0503020203020204" pitchFamily="34" charset="-52"/>
              </a:rPr>
              <a:t>Могут редактировать метаданные уже размещенных ресурсов, вносить новые ресурсы, удалять ресурсы</a:t>
            </a:r>
            <a:endParaRPr lang="ru-RU" sz="900" dirty="0">
              <a:latin typeface="PT Sans" panose="020B0503020203020204" pitchFamily="34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B95D95-C3CB-F6D4-909A-FB349762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6"/>
          <a:stretch/>
        </p:blipFill>
        <p:spPr>
          <a:xfrm>
            <a:off x="729562" y="1311582"/>
            <a:ext cx="1381052" cy="11996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608CD5-9C79-2771-55D7-F239C9283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r="35542"/>
          <a:stretch/>
        </p:blipFill>
        <p:spPr>
          <a:xfrm>
            <a:off x="4616427" y="1472613"/>
            <a:ext cx="1245836" cy="11689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EC6BFD-403B-9D86-EBDD-6A7CFBF25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4" t="1654" r="1951" b="-1654"/>
          <a:stretch/>
        </p:blipFill>
        <p:spPr>
          <a:xfrm>
            <a:off x="8442814" y="1410000"/>
            <a:ext cx="1513278" cy="13102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A44F0E-E244-4805-EBF3-E08BD04FB6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1" y="4290244"/>
            <a:ext cx="3454289" cy="25123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DC0E2E-D3E8-F92D-2E13-DABA64DA1B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38" y="4074267"/>
            <a:ext cx="4051512" cy="2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94CDAFE-E4AA-30A1-5494-1A038445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/>
          <a:stretch/>
        </p:blipFill>
        <p:spPr>
          <a:xfrm rot="10800000">
            <a:off x="10145231" y="-4407"/>
            <a:ext cx="2046769" cy="28190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610C008-CBB8-62E3-816E-DEDEC91B8A87}"/>
              </a:ext>
            </a:extLst>
          </p:cNvPr>
          <p:cNvSpPr txBox="1"/>
          <p:nvPr/>
        </p:nvSpPr>
        <p:spPr>
          <a:xfrm>
            <a:off x="221491" y="1894398"/>
            <a:ext cx="95535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b="1" dirty="0">
              <a:latin typeface="PT Sans" panose="020B0503020203020204" pitchFamily="34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ru-RU" sz="1400" b="1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Задачи общероссийского сетевого ресурса (библиотеки): </a:t>
            </a:r>
            <a:endParaRPr lang="en-US" sz="1400" b="1" dirty="0">
              <a:latin typeface="PT Sans" panose="020B0503020203020204" pitchFamily="34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способствовать повышению доступности и качества высшего инклюзивного образования посредством информационно-методических ресурсов общероссийского сетевого ресурса </a:t>
            </a:r>
            <a:endParaRPr lang="en-US" sz="1400" dirty="0">
              <a:latin typeface="PT Sans" panose="020B0503020203020204" pitchFamily="34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создать доступную систему учета активностей использования информационно-методических ресурсов, разработанных сетью РУМЦ, участниками инклюзивного образования</a:t>
            </a:r>
            <a:endParaRPr lang="en-US" sz="1400" dirty="0">
              <a:latin typeface="PT Sans" panose="020B0503020203020204" pitchFamily="34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обеспечить сбор и хранение в электронном виде информационно-методических ресурсов, разработанных сетью РУМЦ</a:t>
            </a:r>
            <a:endParaRPr lang="en-US" sz="1400" dirty="0">
              <a:latin typeface="PT Sans" panose="020B0503020203020204" pitchFamily="34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способствовать открытости информационно-методических ресурсов сети РУМЦ для участников высшего инклюзивного образования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446DC1-14A6-55DB-F935-7B589FF5FE7D}"/>
              </a:ext>
            </a:extLst>
          </p:cNvPr>
          <p:cNvSpPr txBox="1"/>
          <p:nvPr/>
        </p:nvSpPr>
        <p:spPr>
          <a:xfrm>
            <a:off x="219075" y="4248831"/>
            <a:ext cx="81081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PT Sans" panose="020B0503020203020204" pitchFamily="34" charset="-52"/>
              </a:rPr>
              <a:t>Функции общероссийского сетевого </a:t>
            </a:r>
            <a:r>
              <a:rPr lang="ru-RU" sz="1400" b="1" dirty="0">
                <a:latin typeface="PT Sans" panose="020B0503020203020204" pitchFamily="34" charset="-52"/>
                <a:ea typeface="Arimo" panose="020B0604020202020204" pitchFamily="34" charset="0"/>
                <a:cs typeface="Arimo" panose="020B0604020202020204" pitchFamily="34" charset="0"/>
              </a:rPr>
              <a:t>ресурса (библиотеки):</a:t>
            </a:r>
            <a:endParaRPr lang="en-US" sz="1400" b="1" dirty="0"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обеспечение централизованного и долговременного хранения информационно-методических ресурсов по вопросам инклюзивного высшего образования</a:t>
            </a:r>
            <a:endParaRPr lang="en-US" sz="1400" dirty="0"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систематизация российских и зарубежных информационно-методических ресурсов по вопросам инклюзивного высшего образования</a:t>
            </a:r>
            <a:endParaRPr lang="en-US" sz="1400" dirty="0"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популяризация информационно-методических ресурсов, разработанных сетью РУМЦ, через свободный доступ в сети Интернет</a:t>
            </a:r>
            <a:endParaRPr lang="en-US" sz="1400" dirty="0"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обеспечение доступа широкому кругу заинтересованных специалистов к актуальным информационно-методическим ресурсам инклюзивного высшего образования, в т.ч. разработанным сетью РУМЦ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706ED46-56E4-52BB-66A3-DFEE0985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6984" y="2904733"/>
            <a:ext cx="4649153" cy="3977884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2697E32-151C-8DE2-4A7D-834E877CC392}"/>
              </a:ext>
            </a:extLst>
          </p:cNvPr>
          <p:cNvCxnSpPr>
            <a:cxnSpLocks/>
          </p:cNvCxnSpPr>
          <p:nvPr/>
        </p:nvCxnSpPr>
        <p:spPr>
          <a:xfrm>
            <a:off x="219075" y="2454923"/>
            <a:ext cx="0" cy="163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C17DE4C-3B50-BA3A-07E5-7F7BE9CDE327}"/>
              </a:ext>
            </a:extLst>
          </p:cNvPr>
          <p:cNvCxnSpPr>
            <a:cxnSpLocks/>
          </p:cNvCxnSpPr>
          <p:nvPr/>
        </p:nvCxnSpPr>
        <p:spPr>
          <a:xfrm>
            <a:off x="238934" y="4578640"/>
            <a:ext cx="0" cy="191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C5F0C0-166D-D233-9DF8-826CF7C7AEFF}"/>
              </a:ext>
            </a:extLst>
          </p:cNvPr>
          <p:cNvSpPr txBox="1"/>
          <p:nvPr/>
        </p:nvSpPr>
        <p:spPr>
          <a:xfrm>
            <a:off x="219075" y="210000"/>
            <a:ext cx="10344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Структура прототипа общероссийского сетевого ресурса (библиотеки)</a:t>
            </a:r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, включающего примерные адаптированные образовательные программы и 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разработана сетью РУМЦ ВО по исполнение </a:t>
            </a:r>
          </a:p>
          <a:p>
            <a:br>
              <a:rPr lang="ru-RU" sz="135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</a:b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пункта </a:t>
            </a:r>
            <a:r>
              <a:rPr lang="en-US" sz="135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II</a:t>
            </a: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.4.3. </a:t>
            </a:r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Межведомственного комплексного плана мероприятий по повышению доступности среднего профессионального </a:t>
            </a:r>
          </a:p>
          <a:p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</a:rPr>
              <a:t>и высшего образования для инвалидов и лиц с ограниченными возможностями здоровья, в том числе профориентации и занятости указанных лиц,  утвержденного Заместителем Председателя Правительства Российской Федерации Т.А. Голиковой 21 декабря 2021 г. № 14000п-П8</a:t>
            </a:r>
          </a:p>
        </p:txBody>
      </p:sp>
    </p:spTree>
    <p:extLst>
      <p:ext uri="{BB962C8B-B14F-4D97-AF65-F5344CB8AC3E}">
        <p14:creationId xmlns:p14="http://schemas.microsoft.com/office/powerpoint/2010/main" val="376057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B73E3C5-5B3B-0A93-7E17-130E8D1D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>
          <a:xfrm>
            <a:off x="8972115" y="1604030"/>
            <a:ext cx="3083398" cy="467472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6D2CCB9-57EF-A72E-7D32-24F59BC1E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4208"/>
            <a:ext cx="2914165" cy="47618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94CDAFE-E4AA-30A1-5494-1A03844528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/>
          <a:stretch/>
        </p:blipFill>
        <p:spPr>
          <a:xfrm rot="10800000">
            <a:off x="10145231" y="-4407"/>
            <a:ext cx="2046769" cy="28190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4CD49D3-898B-83DE-BC4C-F0247F9E699D}"/>
              </a:ext>
            </a:extLst>
          </p:cNvPr>
          <p:cNvSpPr txBox="1"/>
          <p:nvPr/>
        </p:nvSpPr>
        <p:spPr>
          <a:xfrm>
            <a:off x="3386243" y="881897"/>
            <a:ext cx="5746165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Sans" panose="020B0503020203020204" pitchFamily="34" charset="-52"/>
              </a:rPr>
              <a:t>Общая информация о ресурсе (библиотеке): </a:t>
            </a:r>
            <a:endParaRPr lang="en-US" sz="1400" b="1" dirty="0">
              <a:latin typeface="PT Sans" panose="020B0503020203020204" pitchFamily="34" charset="-52"/>
            </a:endParaRPr>
          </a:p>
          <a:p>
            <a:pPr algn="ctr"/>
            <a:r>
              <a:rPr lang="ru-RU" sz="1400" dirty="0">
                <a:latin typeface="PT Sans" panose="020B0503020203020204" pitchFamily="34" charset="-52"/>
              </a:rPr>
              <a:t>миссия, цели,  участники, целевая аудитория, глоссарий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96C05-4FBD-A750-564A-9FFFCC0A0726}"/>
              </a:ext>
            </a:extLst>
          </p:cNvPr>
          <p:cNvSpPr txBox="1"/>
          <p:nvPr/>
        </p:nvSpPr>
        <p:spPr>
          <a:xfrm>
            <a:off x="0" y="1292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Структура прототипа общероссийского сетевого ресурса (библиотеки)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: общая схема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C85911-F040-A146-C790-377FDBF20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>
          <a:xfrm>
            <a:off x="3175929" y="1540530"/>
            <a:ext cx="3083398" cy="46747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87F48A-0C15-8E41-397E-0A898541CB45}"/>
              </a:ext>
            </a:extLst>
          </p:cNvPr>
          <p:cNvSpPr txBox="1"/>
          <p:nvPr/>
        </p:nvSpPr>
        <p:spPr>
          <a:xfrm>
            <a:off x="830257" y="1876504"/>
            <a:ext cx="20461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PT Sans" panose="020B0503020203020204" pitchFamily="34" charset="-52"/>
              </a:rPr>
              <a:t>Раздел I. Нормативно-правовые ресурсы:</a:t>
            </a:r>
            <a:endParaRPr lang="en-US" sz="1400" b="1" dirty="0">
              <a:latin typeface="PT Sans" panose="020B0503020203020204" pitchFamily="34" charset="-52"/>
            </a:endParaRPr>
          </a:p>
          <a:p>
            <a:endParaRPr lang="ru-RU" sz="1050" b="1" dirty="0">
              <a:latin typeface="PT Sans" panose="020B0503020203020204" pitchFamily="34" charset="-52"/>
            </a:endParaRPr>
          </a:p>
          <a:p>
            <a:r>
              <a:rPr lang="en-US" sz="1000" b="1" dirty="0">
                <a:latin typeface="PT Sans" panose="020B0503020203020204" pitchFamily="34" charset="-52"/>
              </a:rPr>
              <a:t> </a:t>
            </a:r>
            <a:endParaRPr lang="ru-RU" sz="1000" b="1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международные документы в сфере инклюзивного образования</a:t>
            </a:r>
            <a:endParaRPr lang="en-US" sz="1050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документы Российской Федерации в сфере высшего инклюзивного образования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41253-B5D5-9E2C-EE72-00464CF81300}"/>
              </a:ext>
            </a:extLst>
          </p:cNvPr>
          <p:cNvSpPr txBox="1"/>
          <p:nvPr/>
        </p:nvSpPr>
        <p:spPr>
          <a:xfrm>
            <a:off x="3583634" y="1940199"/>
            <a:ext cx="2270672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PT Sans" panose="020B0503020203020204" pitchFamily="34" charset="-52"/>
              </a:rPr>
              <a:t>Раздел II. Научные ресурсы:</a:t>
            </a:r>
          </a:p>
          <a:p>
            <a:r>
              <a:rPr lang="en-US" sz="1000" b="1" dirty="0">
                <a:latin typeface="PT Sans" panose="020B0503020203020204" pitchFamily="34" charset="-52"/>
              </a:rPr>
              <a:t> </a:t>
            </a:r>
            <a:endParaRPr lang="ru-RU" sz="1000" b="1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монографии в области инклюзивного высшего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научные статьи в международных базах данных в области инклюзивного  высшего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научные статьи в российских базах данных в области инклюзивного высшего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материалы конференций в области инклюзивного высшего образования, научные сборники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диссертации, авторефераты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гранты, проекты, отчеты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авторские свидетельства и патенты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персональные данные авторов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12491-613D-64E8-4E82-CEFA2D99F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54" y="1539977"/>
            <a:ext cx="2773298" cy="46140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5760AE-C362-3E9C-C6F8-549959EF43CA}"/>
              </a:ext>
            </a:extLst>
          </p:cNvPr>
          <p:cNvSpPr txBox="1"/>
          <p:nvPr/>
        </p:nvSpPr>
        <p:spPr>
          <a:xfrm>
            <a:off x="6559814" y="1940199"/>
            <a:ext cx="217461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PT Sans" panose="020B0503020203020204" pitchFamily="34" charset="-52"/>
              </a:rPr>
              <a:t>Раздел III. Учебно-методические </a:t>
            </a:r>
            <a:br>
              <a:rPr lang="en-US" sz="1400" b="1" dirty="0">
                <a:latin typeface="PT Sans" panose="020B0503020203020204" pitchFamily="34" charset="-52"/>
              </a:rPr>
            </a:br>
            <a:r>
              <a:rPr lang="ru-RU" sz="1400" b="1" dirty="0">
                <a:latin typeface="PT Sans" panose="020B0503020203020204" pitchFamily="34" charset="-52"/>
              </a:rPr>
              <a:t>ресурсы:</a:t>
            </a:r>
          </a:p>
          <a:p>
            <a:r>
              <a:rPr lang="en-US" sz="1000" b="1" dirty="0">
                <a:latin typeface="PT Sans" panose="020B0503020203020204" pitchFamily="34" charset="-52"/>
              </a:rPr>
              <a:t> </a:t>
            </a:r>
            <a:endParaRPr lang="ru-RU" sz="1000" b="1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примерные адаптированные образовательные программы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(методические разработки по вопросам обучения студентов с ОВЗ и инвалидностью, адаптированные учебно-методические материалы)</a:t>
            </a:r>
            <a:endParaRPr lang="ru-RU" sz="1200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учебники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учебные пособия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562E66-7759-DB4C-7AE0-2FCB7DB50FDC}"/>
              </a:ext>
            </a:extLst>
          </p:cNvPr>
          <p:cNvSpPr txBox="1"/>
          <p:nvPr/>
        </p:nvSpPr>
        <p:spPr>
          <a:xfrm>
            <a:off x="9568373" y="1933847"/>
            <a:ext cx="193483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PT Sans" panose="020B0503020203020204" pitchFamily="34" charset="-52"/>
              </a:rPr>
              <a:t>Раздел IV. Практики инклюзивного высшего образования:</a:t>
            </a:r>
          </a:p>
          <a:p>
            <a:r>
              <a:rPr lang="en-US" sz="1000" b="1" dirty="0">
                <a:latin typeface="PT Sans" panose="020B0503020203020204" pitchFamily="34" charset="-52"/>
              </a:rPr>
              <a:t> </a:t>
            </a:r>
            <a:endParaRPr lang="ru-RU" sz="1000" b="1" dirty="0">
              <a:latin typeface="PT Sans" panose="020B0503020203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практики в сфере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практики в социальной сфере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практики по формированию инклюзивной культуры вузов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практики в профессиональной сфере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практики по организации доступной среды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9734F30-D9A4-FC5E-5E4F-052E182363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8" t="87214" b="-697"/>
          <a:stretch/>
        </p:blipFill>
        <p:spPr>
          <a:xfrm rot="5400000">
            <a:off x="3183930" y="937812"/>
            <a:ext cx="712742" cy="3523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1FE50CC-7BDB-2AE9-FD80-448F3F41F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2998"/>
          <a:stretch/>
        </p:blipFill>
        <p:spPr>
          <a:xfrm rot="5400000">
            <a:off x="8672402" y="928331"/>
            <a:ext cx="712741" cy="4303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800F17B-1466-D7DC-BC42-E4FA81880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5" y="5913695"/>
            <a:ext cx="883617" cy="88361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5E0DCA5-4FB3-A6F3-68EB-47F1B82F2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43" y="5939404"/>
            <a:ext cx="883617" cy="88361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3DB921-702E-7E3C-8729-95C28E529D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4" y="5939403"/>
            <a:ext cx="883618" cy="88361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E1BC5D-67F8-F818-47CF-B208524157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00" y="5938991"/>
            <a:ext cx="898827" cy="8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EB10F3A-741A-8DD8-92DB-B6F9E4DB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952"/>
            <a:ext cx="2361905" cy="28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7DE6-E109-026E-CAAF-8987F3BE1436}"/>
              </a:ext>
            </a:extLst>
          </p:cNvPr>
          <p:cNvSpPr txBox="1"/>
          <p:nvPr/>
        </p:nvSpPr>
        <p:spPr>
          <a:xfrm>
            <a:off x="1664342" y="393360"/>
            <a:ext cx="9403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latin typeface="PT Sans" panose="020B0503020203020204" pitchFamily="34" charset="-52"/>
              </a:rPr>
              <a:t>Общая информация </a:t>
            </a:r>
            <a:r>
              <a:rPr lang="ru-RU" sz="1300" dirty="0">
                <a:latin typeface="PT Sans" panose="020B0503020203020204" pitchFamily="34" charset="-52"/>
              </a:rPr>
              <a:t>по общероссийскому сетевому ресурсу (библиотеке) информационно-методических ресурсов инклюзивного высшего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134AC-4DFB-0BB2-35CF-00A3244FDE62}"/>
              </a:ext>
            </a:extLst>
          </p:cNvPr>
          <p:cNvSpPr txBox="1"/>
          <p:nvPr/>
        </p:nvSpPr>
        <p:spPr>
          <a:xfrm>
            <a:off x="1684443" y="1080353"/>
            <a:ext cx="84414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PT Sans" panose="020B0503020203020204" pitchFamily="34" charset="-52"/>
              </a:rPr>
              <a:t>Цель</a:t>
            </a:r>
            <a:r>
              <a:rPr lang="ru-RU" sz="1200" dirty="0">
                <a:latin typeface="PT Sans" panose="020B0503020203020204" pitchFamily="34" charset="-52"/>
              </a:rPr>
              <a:t> – обеспечить участникам инклюзивного высшего образования доступ к информации о работе общероссийского сетевого ресурса, о специфике хранения, навигации и поиске информационно-методических ресурсов, в том числе разработанных сетью РУМЦ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F147-65BA-8D26-8DBE-D387E13436CD}"/>
              </a:ext>
            </a:extLst>
          </p:cNvPr>
          <p:cNvSpPr txBox="1"/>
          <p:nvPr/>
        </p:nvSpPr>
        <p:spPr>
          <a:xfrm>
            <a:off x="1737559" y="1930369"/>
            <a:ext cx="609456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PT Sans" panose="020B0503020203020204" pitchFamily="34" charset="-52"/>
              </a:rPr>
              <a:t>Структура представления общей информации о ресурсе:</a:t>
            </a:r>
            <a:endParaRPr lang="en-US" sz="1300" b="1" dirty="0">
              <a:latin typeface="PT Sans" panose="020B0503020203020204" pitchFamily="34" charset="-52"/>
            </a:endParaRPr>
          </a:p>
          <a:p>
            <a:pPr algn="just"/>
            <a:endParaRPr lang="en-US" sz="1300" b="1" dirty="0">
              <a:latin typeface="PT Sans" panose="020B0503020203020204" pitchFamily="34" charset="-52"/>
            </a:endParaRPr>
          </a:p>
          <a:p>
            <a:pPr algn="just"/>
            <a:r>
              <a:rPr lang="ru-RU" sz="1300" dirty="0">
                <a:latin typeface="PT Sans" panose="020B0503020203020204" pitchFamily="34" charset="-52"/>
              </a:rPr>
              <a:t>1. Общая информация о ресурсе</a:t>
            </a:r>
            <a:endParaRPr lang="en-US" sz="1300" dirty="0">
              <a:latin typeface="PT Sans" panose="020B0503020203020204" pitchFamily="34" charset="-52"/>
            </a:endParaRPr>
          </a:p>
          <a:p>
            <a:pPr marL="228600" indent="-228600" algn="just">
              <a:buAutoNum type="arabicPeriod"/>
            </a:pPr>
            <a:endParaRPr lang="ru-RU" sz="1300" dirty="0">
              <a:latin typeface="PT Sans" panose="020B0503020203020204" pitchFamily="34" charset="-52"/>
            </a:endParaRPr>
          </a:p>
          <a:p>
            <a:pPr marL="228600" indent="-228600" algn="just"/>
            <a:r>
              <a:rPr lang="ru-RU" sz="1300" dirty="0">
                <a:latin typeface="PT Sans" panose="020B0503020203020204" pitchFamily="34" charset="-52"/>
              </a:rPr>
              <a:t>2. Информация о сети РУМЦ</a:t>
            </a:r>
            <a:endParaRPr lang="en-US" sz="1300" dirty="0">
              <a:latin typeface="PT Sans" panose="020B0503020203020204" pitchFamily="34" charset="-52"/>
            </a:endParaRPr>
          </a:p>
          <a:p>
            <a:pPr marL="228600" indent="-228600" algn="just"/>
            <a:endParaRPr lang="ru-RU" sz="1300" dirty="0">
              <a:latin typeface="PT Sans" panose="020B0503020203020204" pitchFamily="34" charset="-52"/>
            </a:endParaRPr>
          </a:p>
          <a:p>
            <a:pPr marL="228600" indent="-228600" algn="just"/>
            <a:r>
              <a:rPr lang="ru-RU" sz="1300" dirty="0">
                <a:latin typeface="PT Sans" panose="020B0503020203020204" pitchFamily="34" charset="-52"/>
              </a:rPr>
              <a:t>3. Глоссарий инклюзивного высшего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F1CB-3AAE-5724-8BCE-C8EF25B645C2}"/>
              </a:ext>
            </a:extLst>
          </p:cNvPr>
          <p:cNvSpPr txBox="1"/>
          <p:nvPr/>
        </p:nvSpPr>
        <p:spPr>
          <a:xfrm>
            <a:off x="1831943" y="3865741"/>
            <a:ext cx="9117761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Содержание: </a:t>
            </a:r>
          </a:p>
          <a:p>
            <a:pPr algn="just"/>
            <a:endParaRPr lang="en-US" sz="1200" b="1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PT Sans" panose="020B0503020203020204" pitchFamily="34" charset="-52"/>
              </a:rPr>
              <a:t>Общая информация о ресурсе – основные характеристики (миссия, цели, участники, целевые аудитории), функционал, идентификаторы информационных ресурсов, навигация для поиска, интерактивные возможности, идентификация пользователей, метрики использования ресурсов и др. </a:t>
            </a:r>
            <a:endParaRPr lang="en-US" sz="110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PT Sans" panose="020B0503020203020204" pitchFamily="34" charset="-52"/>
              </a:rPr>
              <a:t>Информация о сети РУМЦ – перечень ресурсных учебно-методических центров по обучению инвалидов и лиц с ограниченными возможностями здоровья на базе ведущих профессиональных образовательных организаций, направления деятельности РУМЦ, механизмы взаимодействия с вузами</a:t>
            </a:r>
            <a:r>
              <a:rPr lang="en-US" sz="1100" dirty="0">
                <a:latin typeface="PT Sans" panose="020B0503020203020204" pitchFamily="34" charset="-52"/>
              </a:rPr>
              <a:t>-</a:t>
            </a:r>
            <a:r>
              <a:rPr lang="ru-RU" sz="1100" dirty="0">
                <a:latin typeface="PT Sans" panose="020B0503020203020204" pitchFamily="34" charset="-52"/>
              </a:rPr>
              <a:t>партнерами</a:t>
            </a:r>
            <a:endParaRPr lang="en-US" sz="110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PT Sans" panose="020B0503020203020204" pitchFamily="34" charset="-52"/>
              </a:rPr>
              <a:t>Глоссарий – словарь узкоспециализированных терминов в области инклюзивного высшего образования, с комментариями и примерами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D0C48D-8CF6-8DD3-E6CA-68FD2F4BB4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0" y="1472390"/>
            <a:ext cx="4371773" cy="27323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CB50E1-0A09-96C4-9085-0C449B62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1" y="902743"/>
            <a:ext cx="820011" cy="820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3EEF6A-1E72-08FC-76BC-531F69950A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3" y="2380261"/>
            <a:ext cx="691717" cy="6917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498D20-34DB-4AF0-F7F7-2AFD563D82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7" y="3729463"/>
            <a:ext cx="706602" cy="706602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9B105E0-9391-19DA-85EF-9FDB4898E395}"/>
              </a:ext>
            </a:extLst>
          </p:cNvPr>
          <p:cNvCxnSpPr>
            <a:cxnSpLocks/>
          </p:cNvCxnSpPr>
          <p:nvPr/>
        </p:nvCxnSpPr>
        <p:spPr>
          <a:xfrm>
            <a:off x="6100009" y="1933250"/>
            <a:ext cx="0" cy="148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6C79075-74ED-1188-5E7E-DC16A51C87F8}"/>
              </a:ext>
            </a:extLst>
          </p:cNvPr>
          <p:cNvCxnSpPr>
            <a:cxnSpLocks/>
          </p:cNvCxnSpPr>
          <p:nvPr/>
        </p:nvCxnSpPr>
        <p:spPr>
          <a:xfrm>
            <a:off x="10968754" y="4082764"/>
            <a:ext cx="0" cy="191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EEAE9CE-8A6B-FBCB-45D5-248C04DC7B39}"/>
              </a:ext>
            </a:extLst>
          </p:cNvPr>
          <p:cNvCxnSpPr>
            <a:cxnSpLocks/>
          </p:cNvCxnSpPr>
          <p:nvPr/>
        </p:nvCxnSpPr>
        <p:spPr>
          <a:xfrm>
            <a:off x="10125931" y="1007100"/>
            <a:ext cx="0" cy="66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1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D7250F-C101-F5C3-1554-50D0C7A9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3465" y="-21182"/>
            <a:ext cx="2361905" cy="28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7DE6-E109-026E-CAAF-8987F3BE1436}"/>
              </a:ext>
            </a:extLst>
          </p:cNvPr>
          <p:cNvSpPr txBox="1"/>
          <p:nvPr/>
        </p:nvSpPr>
        <p:spPr>
          <a:xfrm>
            <a:off x="1064463" y="344529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Раздел I. Нормативные правовые ресурсы</a:t>
            </a:r>
            <a:endParaRPr lang="ru-RU" sz="1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134AC-4DFB-0BB2-35CF-00A3244FDE62}"/>
              </a:ext>
            </a:extLst>
          </p:cNvPr>
          <p:cNvSpPr txBox="1"/>
          <p:nvPr/>
        </p:nvSpPr>
        <p:spPr>
          <a:xfrm>
            <a:off x="1730706" y="1002000"/>
            <a:ext cx="839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Цель</a:t>
            </a:r>
            <a:r>
              <a:rPr lang="ru-RU" sz="1100" dirty="0">
                <a:latin typeface="PT Sans" panose="020B0503020203020204" pitchFamily="34" charset="-52"/>
              </a:rPr>
              <a:t> </a:t>
            </a:r>
            <a:r>
              <a:rPr lang="ru-RU" sz="1100" b="1" dirty="0">
                <a:latin typeface="PT Sans" panose="020B0503020203020204" pitchFamily="34" charset="-52"/>
              </a:rPr>
              <a:t>раздела</a:t>
            </a:r>
            <a:r>
              <a:rPr lang="en-US" sz="1100" b="1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– обеспечить участникам инклюзивного высшего </a:t>
            </a:r>
            <a:r>
              <a:rPr lang="en-US" sz="1200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образования доступ к актуальным нормативным правовым ресурсам, регулирующим организацию и сопровождение высшего образования для лиц с инвалидностью и ОВЗ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F147-65BA-8D26-8DBE-D387E13436CD}"/>
              </a:ext>
            </a:extLst>
          </p:cNvPr>
          <p:cNvSpPr txBox="1"/>
          <p:nvPr/>
        </p:nvSpPr>
        <p:spPr>
          <a:xfrm>
            <a:off x="1730707" y="1992252"/>
            <a:ext cx="45462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Предлагаемая структура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100" dirty="0">
                <a:latin typeface="PT Sans" panose="020B0503020203020204" pitchFamily="34" charset="-52"/>
              </a:rPr>
              <a:t>представленные ресурсы </a:t>
            </a:r>
          </a:p>
          <a:p>
            <a:pPr algn="just"/>
            <a:r>
              <a:rPr lang="ru-RU" sz="1100" dirty="0">
                <a:latin typeface="PT Sans" panose="020B0503020203020204" pitchFamily="34" charset="-52"/>
              </a:rPr>
              <a:t>данного направления распределены по двум тематическим блокам:</a:t>
            </a:r>
            <a:endParaRPr lang="en-US" sz="1100" dirty="0">
              <a:latin typeface="PT Sans" panose="020B0503020203020204" pitchFamily="34" charset="-52"/>
            </a:endParaRPr>
          </a:p>
          <a:p>
            <a:pPr algn="just"/>
            <a:endParaRPr lang="ru-RU" sz="1100" dirty="0">
              <a:latin typeface="PT Sans" panose="020B0503020203020204" pitchFamily="34" charset="-52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международные документы в сфере инклюзивного образования</a:t>
            </a:r>
            <a:endParaRPr lang="en-US" sz="1100" dirty="0">
              <a:latin typeface="PT Sans" panose="020B0503020203020204" pitchFamily="34" charset="-52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1100" dirty="0">
              <a:latin typeface="PT Sans" panose="020B0503020203020204" pitchFamily="34" charset="-52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документы Российской Федерации в сфере высшего инклюзивного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F1CB-3AAE-5724-8BCE-C8EF25B645C2}"/>
              </a:ext>
            </a:extLst>
          </p:cNvPr>
          <p:cNvSpPr txBox="1"/>
          <p:nvPr/>
        </p:nvSpPr>
        <p:spPr>
          <a:xfrm>
            <a:off x="1216357" y="3635365"/>
            <a:ext cx="710554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Содержание тематического блока:</a:t>
            </a:r>
            <a:endParaRPr lang="en-US" sz="1200" b="1" dirty="0">
              <a:latin typeface="PT Sans" panose="020B0503020203020204" pitchFamily="34" charset="-52"/>
            </a:endParaRPr>
          </a:p>
          <a:p>
            <a:pPr algn="just"/>
            <a:endParaRPr lang="en-US" sz="1200" b="1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PT Sans" panose="020B0503020203020204" pitchFamily="34" charset="-52"/>
              </a:rPr>
              <a:t>международные документы </a:t>
            </a:r>
            <a:r>
              <a:rPr lang="ru-RU" sz="1100" dirty="0">
                <a:latin typeface="PT Sans" panose="020B0503020203020204" pitchFamily="34" charset="-52"/>
              </a:rPr>
              <a:t>в сфере инклюзивного образования:</a:t>
            </a:r>
          </a:p>
          <a:p>
            <a:pPr algn="just"/>
            <a:r>
              <a:rPr lang="ru-RU" sz="1100" dirty="0">
                <a:latin typeface="PT Sans" panose="020B0503020203020204" pitchFamily="34" charset="-52"/>
              </a:rPr>
              <a:t>в основе идей инклюзивного образования лежит неотъемлемое право на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образование всех людей без исключения; в связи с чем в настоящий момент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действует ряд международных нормативно-правовых актов о признании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всеобщих прав и возможности получать образование на всех уровнях для лиц с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инвалидностью, с ограничениями жизнедеятельности и для других социально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незащищенных групп граждан</a:t>
            </a:r>
          </a:p>
          <a:p>
            <a:pPr algn="just"/>
            <a:endParaRPr lang="ru-RU" sz="110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PT Sans" panose="020B0503020203020204" pitchFamily="34" charset="-52"/>
              </a:rPr>
              <a:t>документы Российской Федерации </a:t>
            </a:r>
            <a:r>
              <a:rPr lang="ru-RU" sz="1100" dirty="0">
                <a:latin typeface="PT Sans" panose="020B0503020203020204" pitchFamily="34" charset="-52"/>
              </a:rPr>
              <a:t>в сфере высшего инклюзивного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образования:</a:t>
            </a:r>
          </a:p>
          <a:p>
            <a:pPr algn="just"/>
            <a:r>
              <a:rPr lang="ru-RU" sz="1100" dirty="0">
                <a:latin typeface="PT Sans" panose="020B0503020203020204" pitchFamily="34" charset="-52"/>
              </a:rPr>
              <a:t>в тематическом блоке представлен перечень нормативных правовых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актов, устанавливающих основания, требования и условия обучения и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комплексного сопровождения лиц с инвалидностью и ОВЗ в вузе, который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включает в себя: федеральные законы, Постановления и Распоряжения Правительства РФ, приказы, письма министерства науки и высшего образования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и других федеральных органов исполнительной власти, своды правил, национальные стандарты, 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F1A35-2AA3-AF2B-D0F4-ACE6974F1C3F}"/>
              </a:ext>
            </a:extLst>
          </p:cNvPr>
          <p:cNvSpPr txBox="1"/>
          <p:nvPr/>
        </p:nvSpPr>
        <p:spPr>
          <a:xfrm>
            <a:off x="7909589" y="2021879"/>
            <a:ext cx="37394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PT Sans" panose="020B0503020203020204" pitchFamily="34" charset="-52"/>
              </a:rPr>
              <a:t>Аудитория </a:t>
            </a:r>
            <a:r>
              <a:rPr lang="ru-RU" sz="1100" dirty="0">
                <a:latin typeface="PT Sans" panose="020B0503020203020204" pitchFamily="34" charset="-52"/>
              </a:rPr>
              <a:t>– </a:t>
            </a:r>
            <a:r>
              <a:rPr lang="ru-RU" sz="1100" b="1" dirty="0">
                <a:latin typeface="PT Sans" panose="020B0503020203020204" pitchFamily="34" charset="-52"/>
              </a:rPr>
              <a:t>раздел адресован </a:t>
            </a:r>
            <a:r>
              <a:rPr lang="ru-RU" sz="1100" dirty="0">
                <a:latin typeface="PT Sans" panose="020B0503020203020204" pitchFamily="34" charset="-52"/>
              </a:rPr>
              <a:t>руководителям образовательных организаций высшего образования и структурных подразделений, профессорско-преподавательскому составу вузов и другим участникам высшего инклюзивного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FD74D0-6811-0E62-249E-EDFE1DB93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15" y="4326377"/>
            <a:ext cx="3739485" cy="2492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FCE29-DC3E-C1FE-C6F0-08C16C0E05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1" y="902743"/>
            <a:ext cx="820011" cy="8200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EB327C-AF28-1795-B6C3-5D6F8F363A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7" y="2391425"/>
            <a:ext cx="691717" cy="6917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D8C8B5-653A-BCF5-6468-32660558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" y="3703175"/>
            <a:ext cx="691718" cy="6917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E46F21-0C3F-44C3-9635-48887C50DD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6" y="2021879"/>
            <a:ext cx="787103" cy="787103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BA375-A252-40CD-F4D6-40CDA3300FAA}"/>
              </a:ext>
            </a:extLst>
          </p:cNvPr>
          <p:cNvCxnSpPr>
            <a:cxnSpLocks/>
          </p:cNvCxnSpPr>
          <p:nvPr/>
        </p:nvCxnSpPr>
        <p:spPr>
          <a:xfrm>
            <a:off x="6255081" y="2544475"/>
            <a:ext cx="0" cy="88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01A78C9-E8B5-8215-2D95-10116EF89245}"/>
              </a:ext>
            </a:extLst>
          </p:cNvPr>
          <p:cNvCxnSpPr>
            <a:cxnSpLocks/>
          </p:cNvCxnSpPr>
          <p:nvPr/>
        </p:nvCxnSpPr>
        <p:spPr>
          <a:xfrm>
            <a:off x="11649074" y="2321792"/>
            <a:ext cx="0" cy="963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E11732D-80BA-CFA0-E895-D2E3C1EAFC86}"/>
              </a:ext>
            </a:extLst>
          </p:cNvPr>
          <p:cNvCxnSpPr>
            <a:cxnSpLocks/>
          </p:cNvCxnSpPr>
          <p:nvPr/>
        </p:nvCxnSpPr>
        <p:spPr>
          <a:xfrm>
            <a:off x="10119688" y="902743"/>
            <a:ext cx="0" cy="66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715775C-37E6-6C78-A4A6-9020A05D00A7}"/>
              </a:ext>
            </a:extLst>
          </p:cNvPr>
          <p:cNvCxnSpPr>
            <a:cxnSpLocks/>
          </p:cNvCxnSpPr>
          <p:nvPr/>
        </p:nvCxnSpPr>
        <p:spPr>
          <a:xfrm>
            <a:off x="8328584" y="4078000"/>
            <a:ext cx="0" cy="205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0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23BECB-33BB-3ED9-EB0D-130F8EA04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/>
          <a:stretch/>
        </p:blipFill>
        <p:spPr>
          <a:xfrm>
            <a:off x="-1" y="4038059"/>
            <a:ext cx="1721099" cy="28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7DE6-E109-026E-CAAF-8987F3BE1436}"/>
              </a:ext>
            </a:extLst>
          </p:cNvPr>
          <p:cNvSpPr txBox="1"/>
          <p:nvPr/>
        </p:nvSpPr>
        <p:spPr>
          <a:xfrm>
            <a:off x="1037199" y="230211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Раздел </a:t>
            </a:r>
            <a:r>
              <a:rPr lang="en-US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II. </a:t>
            </a: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Научные ресурсы</a:t>
            </a:r>
            <a:endParaRPr lang="ru-RU" sz="1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134AC-4DFB-0BB2-35CF-00A3244FDE62}"/>
              </a:ext>
            </a:extLst>
          </p:cNvPr>
          <p:cNvSpPr txBox="1"/>
          <p:nvPr/>
        </p:nvSpPr>
        <p:spPr>
          <a:xfrm>
            <a:off x="1664341" y="889073"/>
            <a:ext cx="10041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PT Sans" panose="020B0503020203020204" pitchFamily="34" charset="-52"/>
              </a:rPr>
              <a:t>Цель</a:t>
            </a:r>
            <a:r>
              <a:rPr lang="ru-RU" sz="1100" dirty="0">
                <a:latin typeface="PT Sans" panose="020B0503020203020204" pitchFamily="34" charset="-52"/>
              </a:rPr>
              <a:t> </a:t>
            </a:r>
            <a:r>
              <a:rPr lang="ru-RU" sz="1100" b="1" dirty="0">
                <a:latin typeface="PT Sans" panose="020B0503020203020204" pitchFamily="34" charset="-52"/>
              </a:rPr>
              <a:t>раздела</a:t>
            </a:r>
            <a:r>
              <a:rPr lang="en-US" sz="1100" b="1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– обеспечение доступа субъектов инклюзивного образования к научным ресурсам в области образовательной и социальной инклюзии для реализации научно-обоснованной инклюзивной политики и практики, развития теории и методологии инклюзивного образования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F147-65BA-8D26-8DBE-D387E13436CD}"/>
              </a:ext>
            </a:extLst>
          </p:cNvPr>
          <p:cNvSpPr txBox="1"/>
          <p:nvPr/>
        </p:nvSpPr>
        <p:spPr>
          <a:xfrm>
            <a:off x="1690418" y="1511224"/>
            <a:ext cx="622407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PT Sans" panose="020B0503020203020204" pitchFamily="34" charset="-52"/>
              </a:rPr>
              <a:t>Предлагаемая структура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100" dirty="0">
                <a:latin typeface="PT Sans" panose="020B0503020203020204" pitchFamily="34" charset="-52"/>
              </a:rPr>
              <a:t>представленные ресурсы </a:t>
            </a:r>
          </a:p>
          <a:p>
            <a:r>
              <a:rPr lang="ru-RU" sz="1100" dirty="0">
                <a:latin typeface="PT Sans" panose="020B0503020203020204" pitchFamily="34" charset="-52"/>
              </a:rPr>
              <a:t>данного направления распределены по тематическим блокам: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монографии в области инклюзивного высшего образования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научные статьи в зарубежных базах данных в области инклюзивного высшего образования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научные статьи в российских базах данных в области инклюзивного высшего образования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материалы конференций в области инклюзивного высшего образования, научные сборники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диссертации, авторефераты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гранты, проекты, отчеты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авторские свидетельства и патенты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персональные данные авторов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F1CB-3AAE-5724-8BCE-C8EF25B645C2}"/>
              </a:ext>
            </a:extLst>
          </p:cNvPr>
          <p:cNvSpPr txBox="1"/>
          <p:nvPr/>
        </p:nvSpPr>
        <p:spPr>
          <a:xfrm>
            <a:off x="1085853" y="3557260"/>
            <a:ext cx="68286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Содержание тематического блока:</a:t>
            </a:r>
            <a:endParaRPr lang="en-US" sz="1200" b="1" dirty="0">
              <a:latin typeface="PT Sans" panose="020B0503020203020204" pitchFamily="34" charset="-52"/>
            </a:endParaRPr>
          </a:p>
          <a:p>
            <a:pPr algn="just"/>
            <a:endParaRPr lang="en-US" sz="1200" b="1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монографии</a:t>
            </a:r>
            <a:r>
              <a:rPr lang="ru-RU" sz="1050" dirty="0">
                <a:latin typeface="PT Sans" panose="020B0503020203020204" pitchFamily="34" charset="-52"/>
              </a:rPr>
              <a:t> в области инклюзивного высшего образования: монографии, опубликованные в российских и зарубежных издательствах, размещенные на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официальных сайтах международных и российских библиотек, репозиториев и других официальных ресурсах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научные статьи </a:t>
            </a:r>
            <a:r>
              <a:rPr lang="ru-RU" sz="1050" dirty="0">
                <a:latin typeface="PT Sans" panose="020B0503020203020204" pitchFamily="34" charset="-52"/>
              </a:rPr>
              <a:t>в зарубежных базах данных в области инклюзивного высшего образования: научные статьи, опубликованные в зарубежных журналах,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сборниках международных конференций, размещенные на официальных сайтах зарубежных баз данных: Web </a:t>
            </a:r>
            <a:r>
              <a:rPr lang="ru-RU" sz="1050" dirty="0" err="1">
                <a:latin typeface="PT Sans" panose="020B0503020203020204" pitchFamily="34" charset="-52"/>
              </a:rPr>
              <a:t>of</a:t>
            </a:r>
            <a:r>
              <a:rPr lang="ru-RU" sz="1050" dirty="0">
                <a:latin typeface="PT Sans" panose="020B0503020203020204" pitchFamily="34" charset="-52"/>
              </a:rPr>
              <a:t> Science Core </a:t>
            </a:r>
            <a:r>
              <a:rPr lang="ru-RU" sz="1050" dirty="0" err="1">
                <a:latin typeface="PT Sans" panose="020B0503020203020204" pitchFamily="34" charset="-52"/>
              </a:rPr>
              <a:t>Соllection</a:t>
            </a:r>
            <a:r>
              <a:rPr lang="ru-RU" sz="1050" dirty="0">
                <a:latin typeface="PT Sans" panose="020B0503020203020204" pitchFamily="34" charset="-52"/>
              </a:rPr>
              <a:t>, </a:t>
            </a:r>
            <a:r>
              <a:rPr lang="ru-RU" sz="1050" dirty="0" err="1">
                <a:latin typeface="PT Sans" panose="020B0503020203020204" pitchFamily="34" charset="-52"/>
              </a:rPr>
              <a:t>Scopus</a:t>
            </a:r>
            <a:r>
              <a:rPr lang="ru-RU" sz="1050" dirty="0">
                <a:latin typeface="PT Sans" panose="020B0503020203020204" pitchFamily="34" charset="-52"/>
              </a:rPr>
              <a:t> и др.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научные статьи </a:t>
            </a:r>
            <a:r>
              <a:rPr lang="ru-RU" sz="1050" dirty="0">
                <a:latin typeface="PT Sans" panose="020B0503020203020204" pitchFamily="34" charset="-52"/>
              </a:rPr>
              <a:t>в российских базах данных в области инклюзивного высшего образования: научные статьи, опубликованные в российских и зарубежных журналах, сборниках конференций, размещенные на официальных сайтах российских баз данных: </a:t>
            </a:r>
            <a:r>
              <a:rPr lang="ru-RU" sz="1050" dirty="0" err="1">
                <a:latin typeface="PT Sans" panose="020B0503020203020204" pitchFamily="34" charset="-52"/>
              </a:rPr>
              <a:t>eLIBRARY</a:t>
            </a:r>
            <a:r>
              <a:rPr lang="ru-RU" sz="1050" dirty="0">
                <a:latin typeface="PT Sans" panose="020B0503020203020204" pitchFamily="34" charset="-52"/>
              </a:rPr>
              <a:t>, Библиотека РФФИ и др.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материалы конференций </a:t>
            </a:r>
            <a:r>
              <a:rPr lang="ru-RU" sz="1050" dirty="0">
                <a:latin typeface="PT Sans" panose="020B0503020203020204" pitchFamily="34" charset="-52"/>
              </a:rPr>
              <a:t>в области инклюзивного высшего образования -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научные сборники: сборники конференций, сборники научных статей,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опубликованные в российских и зарубежных издательствах, размещенные на официальных сайтах международных и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российских библиотек, репозиториев и других официальных ресурсах.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авторефераты и диссертации</a:t>
            </a:r>
            <a:r>
              <a:rPr lang="ru-RU" sz="1050" dirty="0">
                <a:latin typeface="PT Sans" panose="020B0503020203020204" pitchFamily="34" charset="-52"/>
              </a:rPr>
              <a:t>: магистерские, кандидатский, докторский диссертации и авторефераты по области инклюзивного высшего образования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гранты, проекты, отчеты</a:t>
            </a:r>
            <a:r>
              <a:rPr lang="ru-RU" sz="1050" dirty="0">
                <a:latin typeface="PT Sans" panose="020B0503020203020204" pitchFamily="34" charset="-52"/>
              </a:rPr>
              <a:t>: аннотации реализованных (текущих) проектов, поддержанных научными фондами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A4D9-5D2A-8AA7-2F52-13CD4A928EB9}"/>
              </a:ext>
            </a:extLst>
          </p:cNvPr>
          <p:cNvSpPr txBox="1"/>
          <p:nvPr/>
        </p:nvSpPr>
        <p:spPr>
          <a:xfrm>
            <a:off x="9010650" y="1959758"/>
            <a:ext cx="2590800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PT Sans" panose="020B0503020203020204" pitchFamily="34" charset="-52"/>
              </a:rPr>
              <a:t>Аудитория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050" b="1" dirty="0">
                <a:latin typeface="PT Sans" panose="020B0503020203020204" pitchFamily="34" charset="-52"/>
              </a:rPr>
              <a:t>раздел адресован</a:t>
            </a:r>
            <a:r>
              <a:rPr lang="ru-RU" sz="1050" dirty="0">
                <a:latin typeface="PT Sans" panose="020B0503020203020204" pitchFamily="34" charset="-52"/>
              </a:rPr>
              <a:t> научно-педагогическому и административно-управленческому персоналу вуза, аспирантам, студентам и другим заинтересованным субъектам инклюзивного образования</a:t>
            </a:r>
            <a:endParaRPr lang="ru-RU" sz="1200" dirty="0">
              <a:latin typeface="PT Sans" panose="020B05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AAFD95-430E-E502-D4A7-E713E3DE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0" y="765694"/>
            <a:ext cx="820011" cy="82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D799DC-6815-181C-6500-5C90CBE3BB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" y="1961499"/>
            <a:ext cx="691717" cy="691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2FFE2F-44C4-E2AE-5645-1761E94A76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1" y="3557260"/>
            <a:ext cx="691718" cy="691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291F4A-EC58-7AAA-4C81-9573AD8678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65" y="1866113"/>
            <a:ext cx="787103" cy="78710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50DBFE-1BD0-4236-3E90-621499FAC83D}"/>
              </a:ext>
            </a:extLst>
          </p:cNvPr>
          <p:cNvCxnSpPr>
            <a:cxnSpLocks/>
          </p:cNvCxnSpPr>
          <p:nvPr/>
        </p:nvCxnSpPr>
        <p:spPr>
          <a:xfrm>
            <a:off x="7914490" y="3903119"/>
            <a:ext cx="0" cy="27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0D66DD-F763-4883-7BA9-68F6D8DD3284}"/>
              </a:ext>
            </a:extLst>
          </p:cNvPr>
          <p:cNvCxnSpPr>
            <a:cxnSpLocks/>
          </p:cNvCxnSpPr>
          <p:nvPr/>
        </p:nvCxnSpPr>
        <p:spPr>
          <a:xfrm>
            <a:off x="7817181" y="1877414"/>
            <a:ext cx="0" cy="143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81511B0-E1B8-1FC1-723C-7FCE424CF5CF}"/>
              </a:ext>
            </a:extLst>
          </p:cNvPr>
          <p:cNvCxnSpPr>
            <a:cxnSpLocks/>
          </p:cNvCxnSpPr>
          <p:nvPr/>
        </p:nvCxnSpPr>
        <p:spPr>
          <a:xfrm>
            <a:off x="11601450" y="2035958"/>
            <a:ext cx="0" cy="102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881CA9A-0B57-6772-2FCF-629962679732}"/>
              </a:ext>
            </a:extLst>
          </p:cNvPr>
          <p:cNvCxnSpPr>
            <a:cxnSpLocks/>
          </p:cNvCxnSpPr>
          <p:nvPr/>
        </p:nvCxnSpPr>
        <p:spPr>
          <a:xfrm>
            <a:off x="11601450" y="881621"/>
            <a:ext cx="0" cy="46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F2E5A0-1386-2C57-50D0-6DD711DE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81" y="3672714"/>
            <a:ext cx="4586946" cy="30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7AD13-6898-B984-E045-3E5A70CA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3465" y="-21182"/>
            <a:ext cx="2361905" cy="28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7DE6-E109-026E-CAAF-8987F3BE1436}"/>
              </a:ext>
            </a:extLst>
          </p:cNvPr>
          <p:cNvSpPr txBox="1"/>
          <p:nvPr/>
        </p:nvSpPr>
        <p:spPr>
          <a:xfrm>
            <a:off x="890581" y="354484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III. </a:t>
            </a:r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Учебно-методические ресурсы</a:t>
            </a:r>
            <a:endParaRPr lang="ru-RU" sz="1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134AC-4DFB-0BB2-35CF-00A3244FDE62}"/>
              </a:ext>
            </a:extLst>
          </p:cNvPr>
          <p:cNvSpPr txBox="1"/>
          <p:nvPr/>
        </p:nvSpPr>
        <p:spPr>
          <a:xfrm>
            <a:off x="1664341" y="1053639"/>
            <a:ext cx="8032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Цель</a:t>
            </a:r>
            <a:r>
              <a:rPr lang="ru-RU" sz="1100" dirty="0">
                <a:latin typeface="PT Sans" panose="020B0503020203020204" pitchFamily="34" charset="-52"/>
              </a:rPr>
              <a:t> </a:t>
            </a:r>
            <a:r>
              <a:rPr lang="ru-RU" sz="1100" b="1" dirty="0">
                <a:latin typeface="PT Sans" panose="020B0503020203020204" pitchFamily="34" charset="-52"/>
              </a:rPr>
              <a:t>раздела</a:t>
            </a:r>
            <a:r>
              <a:rPr lang="en-US" sz="1100" b="1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– оказание учебно-методической помощи участникам инклюзивного высшего образования </a:t>
            </a:r>
            <a:br>
              <a:rPr lang="ru-RU" sz="1200" dirty="0">
                <a:latin typeface="PT Sans" panose="020B0503020203020204" pitchFamily="34" charset="-52"/>
              </a:rPr>
            </a:br>
            <a:r>
              <a:rPr lang="ru-RU" sz="1200" dirty="0">
                <a:latin typeface="PT Sans" panose="020B0503020203020204" pitchFamily="34" charset="-52"/>
              </a:rPr>
              <a:t>по вопросам</a:t>
            </a:r>
            <a:r>
              <a:rPr lang="en-US" sz="1200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реализации основных образовательных программ высшего образования и дополнительного образования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F147-65BA-8D26-8DBE-D387E13436CD}"/>
              </a:ext>
            </a:extLst>
          </p:cNvPr>
          <p:cNvSpPr txBox="1"/>
          <p:nvPr/>
        </p:nvSpPr>
        <p:spPr>
          <a:xfrm>
            <a:off x="1627324" y="1675064"/>
            <a:ext cx="462107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Предлагаемая структура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100" dirty="0">
                <a:latin typeface="PT Sans" panose="020B0503020203020204" pitchFamily="34" charset="-52"/>
              </a:rPr>
              <a:t>представленные ресурсы данного направления распределены по тематическим блокам: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примерные адаптированные образовательные программы 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(методические разработки по вопросам обучения студентов с ОВЗ и инвалидностью, адаптированные учебно-методические материалы)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учебники</a:t>
            </a:r>
          </a:p>
          <a:p>
            <a:pPr marL="228600" indent="-228600" algn="just"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учебные пособия</a:t>
            </a:r>
          </a:p>
          <a:p>
            <a:pPr algn="just"/>
            <a:endParaRPr lang="ru-RU" sz="1100" dirty="0">
              <a:latin typeface="PT Sans" panose="020B0503020203020204" pitchFamily="34" charset="-52"/>
            </a:endParaRPr>
          </a:p>
          <a:p>
            <a:pPr algn="just"/>
            <a:endParaRPr lang="ru-RU" sz="1100" dirty="0">
              <a:latin typeface="PT Sans" panose="020B0503020203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F1CB-3AAE-5724-8BCE-C8EF25B645C2}"/>
              </a:ext>
            </a:extLst>
          </p:cNvPr>
          <p:cNvSpPr txBox="1"/>
          <p:nvPr/>
        </p:nvSpPr>
        <p:spPr>
          <a:xfrm>
            <a:off x="1235718" y="3593803"/>
            <a:ext cx="69557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Содержание тематического блока:</a:t>
            </a:r>
          </a:p>
          <a:p>
            <a:pPr algn="just"/>
            <a:endParaRPr lang="en-US" sz="1200" b="1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примерные адаптированные образовательные программы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</a:t>
            </a:r>
            <a:r>
              <a:rPr lang="ru-RU" sz="1050" dirty="0">
                <a:latin typeface="PT Sans" panose="020B0503020203020204" pitchFamily="34" charset="-52"/>
              </a:rPr>
              <a:t>(методические разработки по вопросам обучения студентов с ОВЗ и инвалидностью: методические пособия,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рекомендации, разработки, указания по организации инклюзивного высшего образования и адаптации учебно-методических материалов; паспорта и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инструкции по применению и технических и программных средств; инфраструктурные листы специальных технических средств обучения; адаптированные учебно-методические материалы: </a:t>
            </a:r>
            <a:r>
              <a:rPr lang="ru-RU" sz="1050" dirty="0" err="1">
                <a:latin typeface="PT Sans" panose="020B0503020203020204" pitchFamily="34" charset="-52"/>
              </a:rPr>
              <a:t>оnline</a:t>
            </a:r>
            <a:r>
              <a:rPr lang="ru-RU" sz="1050" dirty="0">
                <a:latin typeface="PT Sans" panose="020B0503020203020204" pitchFamily="34" charset="-52"/>
              </a:rPr>
              <a:t>-курсы, адаптационные дисциплины, УММ по направлениям подготовки / специальностям: (учебно-методические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комплексы по дисциплинам / модулям, включающие учебники и учебные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пособия по инклюзивному высшему образованию, методические рекомендации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для студентов, методические указания для преподавателей, оценочные материалы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учебники для студентов высшего образования разных уровней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учебные пособия для студентов высшего образования разных уровней</a:t>
            </a:r>
            <a:r>
              <a:rPr lang="ru-RU" sz="1050" dirty="0">
                <a:latin typeface="PT Sans" panose="020B0503020203020204" pitchFamily="34" charset="-52"/>
              </a:rPr>
              <a:t>, в т.ч. учебно-наглядные пособия (изобразительные плакаты, схемы, рисунки, фотографии, чертежи, графики, таблицы, диаграммы и пр.), справочники,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каталоги, альбомы, словари, задачники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50" dirty="0">
              <a:latin typeface="PT Sans" panose="020B0503020203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A4D9-5D2A-8AA7-2F52-13CD4A928EB9}"/>
              </a:ext>
            </a:extLst>
          </p:cNvPr>
          <p:cNvSpPr txBox="1"/>
          <p:nvPr/>
        </p:nvSpPr>
        <p:spPr>
          <a:xfrm>
            <a:off x="7981574" y="1988708"/>
            <a:ext cx="3323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Аудитория</a:t>
            </a:r>
            <a:r>
              <a:rPr lang="ru-RU" sz="1200" dirty="0">
                <a:latin typeface="PT Sans" panose="020B0503020203020204" pitchFamily="34" charset="-52"/>
              </a:rPr>
              <a:t> – </a:t>
            </a:r>
            <a:r>
              <a:rPr lang="ru-RU" sz="1100" b="1" dirty="0">
                <a:latin typeface="PT Sans" panose="020B0503020203020204" pitchFamily="34" charset="-52"/>
              </a:rPr>
              <a:t>раздел адресован </a:t>
            </a:r>
            <a:r>
              <a:rPr lang="ru-RU" sz="1100" dirty="0">
                <a:latin typeface="PT Sans" panose="020B0503020203020204" pitchFamily="34" charset="-52"/>
              </a:rPr>
              <a:t>преподавателям, кураторам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практик, специалистам по сопровождению, обучающимся,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пользователям, реализующим инклюзивное высшее образование</a:t>
            </a:r>
            <a:endParaRPr lang="ru-RU" sz="1200" dirty="0">
              <a:latin typeface="PT Sans" panose="020B05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CE5A6D-C778-D6E5-7B7F-1B47F77E8E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3" y="786467"/>
            <a:ext cx="820011" cy="82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E2A884-85C7-FE84-8179-D6F49DF4AB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" y="1961499"/>
            <a:ext cx="691717" cy="691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98CF67-86A3-7860-9EC2-7EC718FD4C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6" y="3608993"/>
            <a:ext cx="691718" cy="691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9B431B-F0CF-331D-8CEC-EA066B713D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0" y="1913805"/>
            <a:ext cx="787103" cy="787103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0C24C53-3B27-2B42-E69D-90AE3DCB65D9}"/>
              </a:ext>
            </a:extLst>
          </p:cNvPr>
          <p:cNvCxnSpPr>
            <a:cxnSpLocks/>
          </p:cNvCxnSpPr>
          <p:nvPr/>
        </p:nvCxnSpPr>
        <p:spPr>
          <a:xfrm>
            <a:off x="11304574" y="2030378"/>
            <a:ext cx="0" cy="670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7A52AE-0199-186E-49B9-942AEE7C1224}"/>
              </a:ext>
            </a:extLst>
          </p:cNvPr>
          <p:cNvCxnSpPr>
            <a:cxnSpLocks/>
          </p:cNvCxnSpPr>
          <p:nvPr/>
        </p:nvCxnSpPr>
        <p:spPr>
          <a:xfrm>
            <a:off x="6248400" y="2174949"/>
            <a:ext cx="0" cy="8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B3B9876-EBAA-6377-775A-2366CAD484B6}"/>
              </a:ext>
            </a:extLst>
          </p:cNvPr>
          <p:cNvCxnSpPr>
            <a:cxnSpLocks/>
          </p:cNvCxnSpPr>
          <p:nvPr/>
        </p:nvCxnSpPr>
        <p:spPr>
          <a:xfrm>
            <a:off x="9667875" y="1051077"/>
            <a:ext cx="0" cy="46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DB7FDE7-265C-2048-0448-FAEC188C04EE}"/>
              </a:ext>
            </a:extLst>
          </p:cNvPr>
          <p:cNvCxnSpPr>
            <a:cxnSpLocks/>
          </p:cNvCxnSpPr>
          <p:nvPr/>
        </p:nvCxnSpPr>
        <p:spPr>
          <a:xfrm>
            <a:off x="8191500" y="3760284"/>
            <a:ext cx="0" cy="252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D67DE3-B74C-F6F6-31BE-B2CADDE900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8" y="2990850"/>
            <a:ext cx="3893242" cy="38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764A4A-53F1-4B36-F232-8B3882207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23977"/>
          <a:stretch/>
        </p:blipFill>
        <p:spPr>
          <a:xfrm>
            <a:off x="0" y="4714874"/>
            <a:ext cx="1627324" cy="21431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B1D982-7BF1-861A-62D5-97FC49D0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/>
          <a:stretch/>
        </p:blipFill>
        <p:spPr>
          <a:xfrm>
            <a:off x="8439151" y="3643142"/>
            <a:ext cx="4000687" cy="3050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7DE6-E109-026E-CAAF-8987F3BE1436}"/>
              </a:ext>
            </a:extLst>
          </p:cNvPr>
          <p:cNvSpPr txBox="1"/>
          <p:nvPr/>
        </p:nvSpPr>
        <p:spPr>
          <a:xfrm>
            <a:off x="902537" y="411270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PT Sans" panose="020B0503020203020204" pitchFamily="34" charset="-52"/>
              </a:rPr>
              <a:t>IV. Практики инклюзивного высшего образования </a:t>
            </a:r>
            <a:endParaRPr lang="ru-RU" sz="1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134AC-4DFB-0BB2-35CF-00A3244FDE62}"/>
              </a:ext>
            </a:extLst>
          </p:cNvPr>
          <p:cNvSpPr txBox="1"/>
          <p:nvPr/>
        </p:nvSpPr>
        <p:spPr>
          <a:xfrm>
            <a:off x="1627324" y="988793"/>
            <a:ext cx="87939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Цель</a:t>
            </a:r>
            <a:r>
              <a:rPr lang="ru-RU" sz="1100" dirty="0">
                <a:latin typeface="PT Sans" panose="020B0503020203020204" pitchFamily="34" charset="-52"/>
              </a:rPr>
              <a:t> </a:t>
            </a:r>
            <a:r>
              <a:rPr lang="ru-RU" sz="1100" b="1" dirty="0">
                <a:latin typeface="PT Sans" panose="020B0503020203020204" pitchFamily="34" charset="-52"/>
              </a:rPr>
              <a:t>раздела</a:t>
            </a:r>
            <a:r>
              <a:rPr lang="en-US" sz="1100" b="1" dirty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150" dirty="0">
                <a:latin typeface="PT Sans" panose="020B0503020203020204" pitchFamily="34" charset="-52"/>
              </a:rPr>
              <a:t>обеспечить участникам инклюзивного образования доступ к материалам, описывающим лучший опыт </a:t>
            </a:r>
            <a:br>
              <a:rPr lang="ru-RU" sz="1150" dirty="0">
                <a:latin typeface="PT Sans" panose="020B0503020203020204" pitchFamily="34" charset="-52"/>
              </a:rPr>
            </a:br>
            <a:r>
              <a:rPr lang="ru-RU" sz="1150" dirty="0">
                <a:latin typeface="PT Sans" panose="020B0503020203020204" pitchFamily="34" charset="-52"/>
              </a:rPr>
              <a:t>по профориентации, сопровождению </a:t>
            </a:r>
            <a:r>
              <a:rPr lang="en-US" sz="1150" dirty="0">
                <a:latin typeface="PT Sans" panose="020B0503020203020204" pitchFamily="34" charset="-52"/>
              </a:rPr>
              <a:t> </a:t>
            </a:r>
            <a:r>
              <a:rPr lang="ru-RU" sz="1150" dirty="0">
                <a:latin typeface="PT Sans" panose="020B0503020203020204" pitchFamily="34" charset="-52"/>
              </a:rPr>
              <a:t>образования и содействию трудоустройству обучающихся с инвалидностью и ОВЗ </a:t>
            </a:r>
            <a:br>
              <a:rPr lang="ru-RU" sz="1150" dirty="0">
                <a:latin typeface="PT Sans" panose="020B0503020203020204" pitchFamily="34" charset="-52"/>
              </a:rPr>
            </a:br>
            <a:r>
              <a:rPr lang="ru-RU" sz="1150" dirty="0">
                <a:latin typeface="PT Sans" panose="020B0503020203020204" pitchFamily="34" charset="-52"/>
              </a:rPr>
              <a:t>в</a:t>
            </a:r>
            <a:r>
              <a:rPr lang="en-US" sz="1150" dirty="0">
                <a:latin typeface="PT Sans" panose="020B0503020203020204" pitchFamily="34" charset="-52"/>
              </a:rPr>
              <a:t> </a:t>
            </a:r>
            <a:r>
              <a:rPr lang="ru-RU" sz="1150" dirty="0">
                <a:latin typeface="PT Sans" panose="020B0503020203020204" pitchFamily="34" charset="-52"/>
              </a:rPr>
              <a:t>образовательных организациях высшего образования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F147-65BA-8D26-8DBE-D387E13436CD}"/>
              </a:ext>
            </a:extLst>
          </p:cNvPr>
          <p:cNvSpPr txBox="1"/>
          <p:nvPr/>
        </p:nvSpPr>
        <p:spPr>
          <a:xfrm>
            <a:off x="1627324" y="1808804"/>
            <a:ext cx="572686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PT Sans" panose="020B0503020203020204" pitchFamily="34" charset="-52"/>
              </a:rPr>
              <a:t>Предлагаемая структура </a:t>
            </a:r>
            <a:r>
              <a:rPr lang="ru-RU" sz="1200" dirty="0">
                <a:latin typeface="PT Sans" panose="020B0503020203020204" pitchFamily="34" charset="-52"/>
              </a:rPr>
              <a:t>– </a:t>
            </a:r>
            <a:r>
              <a:rPr lang="ru-RU" sz="1100" dirty="0">
                <a:latin typeface="PT Sans" panose="020B0503020203020204" pitchFamily="34" charset="-52"/>
              </a:rPr>
              <a:t>представленные ресурсы </a:t>
            </a:r>
          </a:p>
          <a:p>
            <a:r>
              <a:rPr lang="ru-RU" sz="1100" dirty="0">
                <a:latin typeface="PT Sans" panose="020B0503020203020204" pitchFamily="34" charset="-52"/>
              </a:rPr>
              <a:t>данного направления распределены по тематическим блокам: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практики в сфере образования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практики в социальной сфере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практики по формированию инклюзивной культуры вузов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практики в профессиональной сфере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PT Sans" panose="020B0503020203020204" pitchFamily="34" charset="-52"/>
              </a:rPr>
              <a:t>практики по организации доступной среды</a:t>
            </a:r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F1CB-3AAE-5724-8BCE-C8EF25B645C2}"/>
              </a:ext>
            </a:extLst>
          </p:cNvPr>
          <p:cNvSpPr txBox="1"/>
          <p:nvPr/>
        </p:nvSpPr>
        <p:spPr>
          <a:xfrm>
            <a:off x="1181290" y="3456487"/>
            <a:ext cx="7172323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Содержание тематического блока:</a:t>
            </a:r>
          </a:p>
          <a:p>
            <a:pPr algn="just"/>
            <a:endParaRPr lang="en-US" sz="1200" b="1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Практики в сфере образования: </a:t>
            </a:r>
            <a:r>
              <a:rPr lang="ru-RU" sz="1050" dirty="0">
                <a:latin typeface="PT Sans" panose="020B0503020203020204" pitchFamily="34" charset="-52"/>
              </a:rPr>
              <a:t>профориентационной работы среди абитуриентов с инвалидностью, инклюзивного обучения и индивидуализации 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образования обучающихся с инвалидностью и ограниченными возможностями здоровья, психолого-педагогического сопровождения обучающихся с инвалидностью и ограниченными возможностями здоровья, </a:t>
            </a:r>
            <a:r>
              <a:rPr lang="ru-RU" sz="1050" dirty="0" err="1">
                <a:latin typeface="PT Sans" panose="020B0503020203020204" pitchFamily="34" charset="-52"/>
              </a:rPr>
              <a:t>тьюторства</a:t>
            </a:r>
            <a:r>
              <a:rPr lang="ru-RU" sz="1050" dirty="0">
                <a:latin typeface="PT Sans" panose="020B0503020203020204" pitchFamily="34" charset="-52"/>
              </a:rPr>
              <a:t> и наставничества в инклюзивном высшем образовании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Практики в социальной сфере: </a:t>
            </a:r>
            <a:r>
              <a:rPr lang="ru-RU" sz="1050" dirty="0" err="1">
                <a:latin typeface="PT Sans" panose="020B0503020203020204" pitchFamily="34" charset="-52"/>
              </a:rPr>
              <a:t>волонтёрства</a:t>
            </a:r>
            <a:r>
              <a:rPr lang="ru-RU" sz="1050" dirty="0">
                <a:latin typeface="PT Sans" panose="020B0503020203020204" pitchFamily="34" charset="-52"/>
              </a:rPr>
              <a:t> и добровольчества в инклюзивном высшем образовании, социального партнерства в области</a:t>
            </a:r>
            <a:r>
              <a:rPr lang="en-US" sz="1050" dirty="0">
                <a:latin typeface="PT Sans" panose="020B0503020203020204" pitchFamily="34" charset="-52"/>
              </a:rPr>
              <a:t> </a:t>
            </a:r>
            <a:r>
              <a:rPr lang="ru-RU" sz="1050" dirty="0">
                <a:latin typeface="PT Sans" panose="020B0503020203020204" pitchFamily="34" charset="-52"/>
              </a:rPr>
              <a:t>инклюзивного высшего образования, истории успеха выпускников с инвалидностью</a:t>
            </a:r>
            <a:endParaRPr lang="en-US" sz="105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Практики по формированию инклюзивной культуры вузов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Практики в профессиональной сфере: </a:t>
            </a:r>
            <a:r>
              <a:rPr lang="ru-RU" sz="1050" dirty="0">
                <a:latin typeface="PT Sans" panose="020B0503020203020204" pitchFamily="34" charset="-52"/>
              </a:rPr>
              <a:t>содействия трудоустройству и закреплению на рабочем месте выпускников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PT Sans" panose="020B0503020203020204" pitchFamily="34" charset="-52"/>
              </a:rPr>
              <a:t>с инвалидностью, постдипломного сопровождения выпускников с инвалидностью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Практики по организации доступной среды: </a:t>
            </a:r>
            <a:r>
              <a:rPr lang="ru-RU" sz="1050" dirty="0">
                <a:latin typeface="PT Sans" panose="020B0503020203020204" pitchFamily="34" charset="-52"/>
              </a:rPr>
              <a:t>применение цифровых сервисов и инструментов в инклюзивном высшем образовании; формирования доступной среды в образовательных организациях; разработки реабилитационного оборудования для студентов с инвалидностью</a:t>
            </a:r>
          </a:p>
          <a:p>
            <a:pPr algn="just"/>
            <a:endParaRPr lang="ru-RU" sz="1050" dirty="0">
              <a:latin typeface="PT Sans" panose="020B0503020203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b="1" dirty="0">
                <a:latin typeface="PT Sans" panose="020B0503020203020204" pitchFamily="34" charset="-52"/>
              </a:rPr>
              <a:t>Представлено наименование практики, авторы, организация-разработчик. Описана актуальность, целевая группа, назначение практики, описание и условия масштабирования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A4D9-5D2A-8AA7-2F52-13CD4A928EB9}"/>
              </a:ext>
            </a:extLst>
          </p:cNvPr>
          <p:cNvSpPr txBox="1"/>
          <p:nvPr/>
        </p:nvSpPr>
        <p:spPr>
          <a:xfrm>
            <a:off x="7981573" y="1822061"/>
            <a:ext cx="341032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PT Sans" panose="020B0503020203020204" pitchFamily="34" charset="-52"/>
              </a:rPr>
              <a:t>Аудитория</a:t>
            </a:r>
            <a:r>
              <a:rPr lang="ru-RU" sz="1200" dirty="0">
                <a:latin typeface="PT Sans" panose="020B0503020203020204" pitchFamily="34" charset="-52"/>
              </a:rPr>
              <a:t> – </a:t>
            </a:r>
            <a:r>
              <a:rPr lang="ru-RU" sz="1100" b="1" dirty="0">
                <a:latin typeface="PT Sans" panose="020B0503020203020204" pitchFamily="34" charset="-52"/>
              </a:rPr>
              <a:t>раздел адресован </a:t>
            </a:r>
            <a:r>
              <a:rPr lang="ru-RU" sz="1100" dirty="0">
                <a:latin typeface="PT Sans" panose="020B0503020203020204" pitchFamily="34" charset="-52"/>
              </a:rPr>
              <a:t>сотрудникам образовательных организаций высшего образования, </a:t>
            </a:r>
            <a:r>
              <a:rPr lang="ru-RU" sz="1100" dirty="0" err="1">
                <a:latin typeface="PT Sans" panose="020B0503020203020204" pitchFamily="34" charset="-52"/>
              </a:rPr>
              <a:t>профессорско</a:t>
            </a:r>
            <a:r>
              <a:rPr lang="en-US" sz="1100" dirty="0">
                <a:latin typeface="PT Sans" panose="020B0503020203020204" pitchFamily="34" charset="-52"/>
              </a:rPr>
              <a:t>-</a:t>
            </a:r>
            <a:r>
              <a:rPr lang="ru-RU" sz="1100" dirty="0">
                <a:latin typeface="PT Sans" panose="020B0503020203020204" pitchFamily="34" charset="-52"/>
              </a:rPr>
              <a:t>преподавательскому составу вузов, участникам сопровождения  профориентации, образования и трудоустройства обучающихся с </a:t>
            </a:r>
            <a:r>
              <a:rPr lang="en-US" sz="1100" dirty="0">
                <a:latin typeface="PT Sans" panose="020B0503020203020204" pitchFamily="34" charset="-52"/>
              </a:rPr>
              <a:t> </a:t>
            </a:r>
            <a:r>
              <a:rPr lang="ru-RU" sz="1100" dirty="0">
                <a:latin typeface="PT Sans" panose="020B0503020203020204" pitchFamily="34" charset="-52"/>
              </a:rPr>
              <a:t>инвалидностью и ОВЗ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A5946F-ACF7-55DB-3DB2-07C9365E29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3" y="786467"/>
            <a:ext cx="820011" cy="82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4D82BE-8D4C-A374-96DF-E098A54836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" y="1961499"/>
            <a:ext cx="691717" cy="691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C613D6-9B87-822E-75C4-80ECE635C4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" y="3513067"/>
            <a:ext cx="691718" cy="691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030C10-13B7-92D3-619C-060C710FF8B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0" y="1866113"/>
            <a:ext cx="787103" cy="78710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A92D450-B89E-C43D-3A58-4C7E2B0D6BCC}"/>
              </a:ext>
            </a:extLst>
          </p:cNvPr>
          <p:cNvCxnSpPr>
            <a:cxnSpLocks/>
          </p:cNvCxnSpPr>
          <p:nvPr/>
        </p:nvCxnSpPr>
        <p:spPr>
          <a:xfrm>
            <a:off x="5743575" y="2245265"/>
            <a:ext cx="0" cy="8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A2902F0-10A0-DB05-DD15-B2C11BB8B13A}"/>
              </a:ext>
            </a:extLst>
          </p:cNvPr>
          <p:cNvCxnSpPr>
            <a:cxnSpLocks/>
          </p:cNvCxnSpPr>
          <p:nvPr/>
        </p:nvCxnSpPr>
        <p:spPr>
          <a:xfrm>
            <a:off x="11391899" y="1864135"/>
            <a:ext cx="0" cy="1039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6E9F069-3C95-54A1-4BAB-292F0E58CBEF}"/>
              </a:ext>
            </a:extLst>
          </p:cNvPr>
          <p:cNvCxnSpPr>
            <a:cxnSpLocks/>
          </p:cNvCxnSpPr>
          <p:nvPr/>
        </p:nvCxnSpPr>
        <p:spPr>
          <a:xfrm>
            <a:off x="8368561" y="3643142"/>
            <a:ext cx="0" cy="2929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ADED338-0A98-4445-89A8-80BA44CB1BDA}"/>
              </a:ext>
            </a:extLst>
          </p:cNvPr>
          <p:cNvCxnSpPr>
            <a:cxnSpLocks/>
          </p:cNvCxnSpPr>
          <p:nvPr/>
        </p:nvCxnSpPr>
        <p:spPr>
          <a:xfrm>
            <a:off x="10439494" y="988793"/>
            <a:ext cx="0" cy="42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4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94CDAFE-E4AA-30A1-5494-1A038445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/>
          <a:stretch/>
        </p:blipFill>
        <p:spPr>
          <a:xfrm rot="10800000">
            <a:off x="10153817" y="-4402"/>
            <a:ext cx="2046769" cy="28190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243D84B-AD6E-66D4-B702-D8CBB4EBC459}"/>
              </a:ext>
            </a:extLst>
          </p:cNvPr>
          <p:cNvSpPr txBox="1"/>
          <p:nvPr/>
        </p:nvSpPr>
        <p:spPr>
          <a:xfrm>
            <a:off x="5382149" y="1493838"/>
            <a:ext cx="3753714" cy="366254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PT Sans" panose="020B0503020203020204" pitchFamily="34" charset="-52"/>
              </a:rPr>
              <a:t>Виды навигации:</a:t>
            </a:r>
          </a:p>
          <a:p>
            <a:endParaRPr lang="ru-RU" sz="1100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>
              <a:buAutoNum type="arabicPeriod"/>
            </a:pPr>
            <a:r>
              <a:rPr lang="ru-RU" sz="1000" b="1" dirty="0">
                <a:solidFill>
                  <a:schemeClr val="tx1"/>
                </a:solidFill>
                <a:latin typeface="PT Sans" panose="020B0503020203020204" pitchFamily="34" charset="-52"/>
              </a:rPr>
              <a:t>Обзор </a:t>
            </a:r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позволяет последовательно просмотреть список ресурсов в определенном порядке: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обзор по разделам/ тематическим блокам позволяет просмотреть разделы по алфавиту, а также просмотреть их тематические блоки обзор по наименованиям ресурсов позволяет просмотреть ресурсы по их заглавиям по алфавиту</a:t>
            </a: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обзор по наименованию РУМЦ позволяет просмотреть ресурсы по их авторам по алфавиту</a:t>
            </a: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обзор по датам позволяет просмотреть документы в хронологическом порядке по датам размещения / датам создания ресурса</a:t>
            </a:r>
          </a:p>
          <a:p>
            <a:endParaRPr lang="ru-RU" sz="1000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PT Sans" panose="020B0503020203020204" pitchFamily="34" charset="-52"/>
              </a:rPr>
              <a:t>2. Простой поиск</a:t>
            </a:r>
          </a:p>
          <a:p>
            <a:endParaRPr lang="ru-RU" sz="1000" b="1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Функция простого поиска позволяет искать информационно-методический ресурс по одному или нескольким словам:</a:t>
            </a: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поиск по автору - «Авторский указатель»</a:t>
            </a: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поиск по разделам / тематическим блокам - «Тематический рубрикатор»</a:t>
            </a:r>
          </a:p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- поиск по ключевым словам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758B51-4784-7D82-7F3B-0B154888F708}"/>
              </a:ext>
            </a:extLst>
          </p:cNvPr>
          <p:cNvSpPr txBox="1"/>
          <p:nvPr/>
        </p:nvSpPr>
        <p:spPr>
          <a:xfrm>
            <a:off x="841350" y="1493836"/>
            <a:ext cx="4428026" cy="138499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навигация </a:t>
            </a: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предусматривает облегчение процедуры поиска информации</a:t>
            </a:r>
          </a:p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каждый раздел ресурса (библиотеки) </a:t>
            </a: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имеет свой набор полей метаданных</a:t>
            </a:r>
          </a:p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страницы введения метаданных формируются таким образом, что </a:t>
            </a: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поля для заполнения максимально отвечали типу ресурса</a:t>
            </a:r>
            <a:endParaRPr lang="ru-RU" sz="900" b="1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BAF848-702D-C6AB-EBD1-94297B002CC3}"/>
              </a:ext>
            </a:extLst>
          </p:cNvPr>
          <p:cNvSpPr txBox="1"/>
          <p:nvPr/>
        </p:nvSpPr>
        <p:spPr>
          <a:xfrm>
            <a:off x="841349" y="3020463"/>
            <a:ext cx="4428026" cy="1354217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</a:rPr>
              <a:t>все ресурсы индексируются, в том числе через описание каждого документа одним или несколькими ключевыми словами, что позволяет реализовать </a:t>
            </a:r>
            <a:r>
              <a:rPr lang="ru-RU" sz="1000" b="1" dirty="0">
                <a:solidFill>
                  <a:schemeClr val="tx1"/>
                </a:solidFill>
                <a:latin typeface="PT Sans" panose="020B0503020203020204" pitchFamily="34" charset="-52"/>
              </a:rPr>
              <a:t>простой и расширенный поиск</a:t>
            </a:r>
          </a:p>
          <a:p>
            <a:endParaRPr lang="ru-RU" sz="1000" b="1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поиск информации осуществляется с помощью </a:t>
            </a: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поисковых фильтров по наименованию РУМЦ, по разделам, тематическим блокам, по ключевым словам, по дате разработки информационно-методических ресурсов </a:t>
            </a: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и их размещения в общероссийском ресурсе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5791AB-AC13-B566-6BEA-F26D82735752}"/>
              </a:ext>
            </a:extLst>
          </p:cNvPr>
          <p:cNvSpPr txBox="1"/>
          <p:nvPr/>
        </p:nvSpPr>
        <p:spPr>
          <a:xfrm>
            <a:off x="841349" y="4579298"/>
            <a:ext cx="4428026" cy="577081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по отношению к каждому объекту, хранимому в библиотеке, отслеживается </a:t>
            </a: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статистика всех событий </a:t>
            </a: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–</a:t>
            </a: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информация о посещаемости ресурса, о количестве скачиваний и т. д.</a:t>
            </a:r>
            <a:endParaRPr lang="ru-RU" sz="900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96C05-4FBD-A750-564A-9FFFCC0A0726}"/>
              </a:ext>
            </a:extLst>
          </p:cNvPr>
          <p:cNvSpPr txBox="1"/>
          <p:nvPr/>
        </p:nvSpPr>
        <p:spPr>
          <a:xfrm>
            <a:off x="1" y="129934"/>
            <a:ext cx="12200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Структура прототипа общероссийского сетевого ресурса (библиотеки)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: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навигация и условия использования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39DE3-316E-39EE-7313-BB7EADDFFAB5}"/>
              </a:ext>
            </a:extLst>
          </p:cNvPr>
          <p:cNvSpPr txBox="1"/>
          <p:nvPr/>
        </p:nvSpPr>
        <p:spPr>
          <a:xfrm>
            <a:off x="9199733" y="2292586"/>
            <a:ext cx="2631058" cy="21929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</a:rPr>
              <a:t>3. Расширенный поиск</a:t>
            </a:r>
          </a:p>
          <a:p>
            <a:endParaRPr lang="ru-RU" sz="1050" b="1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- функция расширенного поиска позволяет искать информационно-методический ресурс по нескольким параметрам: автор, тематический блок, ключевые слова и др. </a:t>
            </a:r>
          </a:p>
          <a:p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- расширенный поиск позволяет указать, какие именно поля ресурса принимают участие в организации поиска, которые также можно совмещать логическими операторами "AND", "OR" и "NOT";</a:t>
            </a:r>
            <a:r>
              <a:rPr lang="en-US" sz="1050" dirty="0">
                <a:solidFill>
                  <a:schemeClr val="tx1"/>
                </a:solidFill>
                <a:latin typeface="PT Sans" panose="020B0503020203020204" pitchFamily="34" charset="-52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PT Sans" panose="020B0503020203020204" pitchFamily="34" charset="-52"/>
              </a:rPr>
              <a:t>поиск можно ограничить конкретным разделом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4C60B-00EC-B97F-AF48-568711BCF997}"/>
              </a:ext>
            </a:extLst>
          </p:cNvPr>
          <p:cNvSpPr txBox="1"/>
          <p:nvPr/>
        </p:nvSpPr>
        <p:spPr>
          <a:xfrm>
            <a:off x="674292" y="5965531"/>
            <a:ext cx="70333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i="1" dirty="0">
                <a:latin typeface="PT Sans" panose="020B0503020203020204" pitchFamily="34" charset="-52"/>
              </a:rPr>
              <a:t>Материалы, предоставляемые для размещения в общероссийской библиотеке, размещаются в сети Интернет на условиях открытого доступа, с возможностью чтения, цитирования и копирования третьими лицами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48CCEF-FEA7-5A19-6254-DD6C5BBA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4367127"/>
            <a:ext cx="4065144" cy="23673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ABC51D-FFE1-BBD2-F3DA-C6DD93DC17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9" y="5965530"/>
            <a:ext cx="415499" cy="4154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BF90F4-B551-0621-AE8B-0C305E70DD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3" y="1589484"/>
            <a:ext cx="596849" cy="5968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8063E2-B78D-52B3-CB51-73B901D078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4" y="3020463"/>
            <a:ext cx="596849" cy="5968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76CE29-D05E-9CEA-C6FE-9890F538D5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" y="4423898"/>
            <a:ext cx="710716" cy="7107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439A1-89AB-034C-5735-B20A58D21E7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" y="1442074"/>
            <a:ext cx="596849" cy="5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6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2156</Words>
  <Application>Microsoft Office PowerPoint</Application>
  <PresentationFormat>Широкоэкранный</PresentationFormat>
  <Paragraphs>181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Wingdings</vt:lpstr>
      <vt:lpstr>Тема Office</vt:lpstr>
      <vt:lpstr>Структура прототипа общероссийского сетевого ресурса (библиотеки), включающего примерные адаптированные образовательные программы и комплекты учебно-методических материалов с учетом требований универсального дизайна и дифференциации подходов, исходя из тяжести нарушений по конкретной нозологии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общероссийского сетевого репозитория (библиотеки) информационно-методических ресурсов инклюзивного высшего образования</dc:title>
  <dc:creator>Home</dc:creator>
  <cp:lastModifiedBy>Анжелика Барсукова</cp:lastModifiedBy>
  <cp:revision>41</cp:revision>
  <dcterms:created xsi:type="dcterms:W3CDTF">2022-12-27T13:53:18Z</dcterms:created>
  <dcterms:modified xsi:type="dcterms:W3CDTF">2022-12-29T08:00:44Z</dcterms:modified>
</cp:coreProperties>
</file>