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16.png" ContentType="image/png"/>
  <Override PartName="/ppt/media/image22.png" ContentType="image/png"/>
  <Override PartName="/ppt/media/image15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1.png" ContentType="image/png"/>
  <Override PartName="/ppt/media/image20.png" ContentType="image/png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90000" rIns="90000" tIns="45000" bIns="45000" anchor="ctr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dt" idx="4"/>
          </p:nvPr>
        </p:nvSpPr>
        <p:spPr>
          <a:xfrm>
            <a:off x="3884400" y="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spcBef>
                <a:spcPts val="4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-360" y="868536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C189E5A-1EB0-470F-A0D3-A94561EC6028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4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Номер слайда 3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ABF6F62-F6B5-43C4-8CE4-DE09314F30B1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4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Номер слайда 3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121E284-774C-41A1-B53A-35434367084E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C26578-009E-433E-A5EA-27C2985531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93A510-1B74-4652-B15C-C5341EF0E7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2C6A71-5ADF-49BB-9A65-90367520CC6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3DDA25-3D33-455D-BD91-E619F1C513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AE103A-623D-436B-A4BD-F3947D1727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91C089-2CB5-4A95-A813-1B9DEA1013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C285E4-0EFB-4605-8243-CC9B1BD537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2BFACC-A83D-4048-89A3-2C0F90C18F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96C4D-89C6-4F8F-A905-223D64B519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FF973-C05D-4218-8A10-F230D44C3A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CE2BC3-9152-4004-A57A-6F7453191D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63251D-4175-421B-9ACD-0659AD99BB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898989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4D2B973-EBC8-4C54-97B2-0C87F21927F3}" type="slidenum">
              <a:rPr b="0" lang="ru-RU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6.png"/><Relationship Id="rId10" Type="http://schemas.openxmlformats.org/officeDocument/2006/relationships/image" Target="../media/image6.png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6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4.png"/><Relationship Id="rId3" Type="http://schemas.openxmlformats.org/officeDocument/2006/relationships/image" Target="../media/image6.png"/><Relationship Id="rId4" Type="http://schemas.openxmlformats.org/officeDocument/2006/relationships/image" Target="../media/image6.png"/><Relationship Id="rId5" Type="http://schemas.openxmlformats.org/officeDocument/2006/relationships/image" Target="../media/image17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mailto:rumc-vo@yandex.ru" TargetMode="External"/><Relationship Id="rId2" Type="http://schemas.openxmlformats.org/officeDocument/2006/relationships/image" Target="../media/image22.png"/><Relationship Id="rId3" Type="http://schemas.openxmlformats.org/officeDocument/2006/relationships/image" Target="../media/image14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3480" y="2265480"/>
            <a:ext cx="8424720" cy="2278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Деятельность сети ресурсных учебно-методических центров в сфере Минобрнауки России: цели, задачи, практика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Рисунок 3" descr=""/>
          <p:cNvPicPr/>
          <p:nvPr/>
        </p:nvPicPr>
        <p:blipFill>
          <a:blip r:embed="rId1"/>
          <a:stretch/>
        </p:blipFill>
        <p:spPr>
          <a:xfrm>
            <a:off x="4100400" y="4280040"/>
            <a:ext cx="5010120" cy="2525400"/>
          </a:xfrm>
          <a:prstGeom prst="rect">
            <a:avLst/>
          </a:prstGeom>
          <a:ln w="0">
            <a:noFill/>
          </a:ln>
        </p:spPr>
      </p:pic>
      <p:pic>
        <p:nvPicPr>
          <p:cNvPr id="50" name="Рисунок 5" descr=""/>
          <p:cNvPicPr/>
          <p:nvPr/>
        </p:nvPicPr>
        <p:blipFill>
          <a:blip r:embed="rId2"/>
          <a:stretch/>
        </p:blipFill>
        <p:spPr>
          <a:xfrm>
            <a:off x="33480" y="0"/>
            <a:ext cx="9144000" cy="134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4400" y="274320"/>
            <a:ext cx="772632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200" spc="-1" strike="noStrike">
                <a:solidFill>
                  <a:srgbClr val="604a7b"/>
                </a:solidFill>
                <a:latin typeface="Book Antiqua"/>
              </a:rPr>
              <a:t>Учредители РУМЦ</a:t>
            </a:r>
            <a:endParaRPr b="0" lang="en-US" sz="4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Рисунок 3" descr=""/>
          <p:cNvPicPr/>
          <p:nvPr/>
        </p:nvPicPr>
        <p:blipFill>
          <a:blip r:embed="rId1"/>
          <a:stretch/>
        </p:blipFill>
        <p:spPr>
          <a:xfrm>
            <a:off x="0" y="5979960"/>
            <a:ext cx="9129600" cy="85752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8" descr=""/>
          <p:cNvPicPr/>
          <p:nvPr/>
        </p:nvPicPr>
        <p:blipFill>
          <a:blip r:embed="rId2"/>
          <a:stretch/>
        </p:blipFill>
        <p:spPr>
          <a:xfrm>
            <a:off x="7626240" y="0"/>
            <a:ext cx="1524240" cy="2428920"/>
          </a:xfrm>
          <a:prstGeom prst="rect">
            <a:avLst/>
          </a:prstGeom>
          <a:ln w="0">
            <a:noFill/>
          </a:ln>
        </p:spPr>
      </p:pic>
      <p:sp>
        <p:nvSpPr>
          <p:cNvPr id="54" name="TextBox 10"/>
          <p:cNvSpPr/>
          <p:nvPr/>
        </p:nvSpPr>
        <p:spPr>
          <a:xfrm>
            <a:off x="352440" y="1214280"/>
            <a:ext cx="8424720" cy="524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науки и высшего образования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просвещения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культуры Российской Федерации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здравоохранения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транспорта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сельского хозяйства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Aft>
                <a:spcPts val="1001"/>
              </a:spcAft>
              <a:buClr>
                <a:srgbClr val="000000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Book Antiqua"/>
                <a:ea typeface="Calibri"/>
              </a:rPr>
              <a:t>Министерство спорта Российской Федерации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-376560" y="583920"/>
            <a:ext cx="80103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604a7b"/>
                </a:solidFill>
                <a:latin typeface="Book Antiqua"/>
              </a:rPr>
              <a:t>Основные участники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Box 2"/>
          <p:cNvSpPr/>
          <p:nvPr/>
        </p:nvSpPr>
        <p:spPr>
          <a:xfrm>
            <a:off x="-44280" y="5386320"/>
            <a:ext cx="2520720" cy="58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002060"/>
                </a:solidFill>
                <a:latin typeface="Book Antiqua"/>
              </a:rPr>
              <a:t>21 РУМЦ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Box 3"/>
          <p:cNvSpPr/>
          <p:nvPr/>
        </p:nvSpPr>
        <p:spPr>
          <a:xfrm>
            <a:off x="1990800" y="5202360"/>
            <a:ext cx="3276360" cy="94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Book Antiqua"/>
              </a:rPr>
              <a:t>640 вузов партнеров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TextBox 4"/>
          <p:cNvSpPr/>
          <p:nvPr/>
        </p:nvSpPr>
        <p:spPr>
          <a:xfrm>
            <a:off x="4780080" y="5213520"/>
            <a:ext cx="4459320" cy="180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Book Antiqua"/>
              </a:rPr>
              <a:t>Более 34 000 студентов с инвалидностью и ОВЗ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Прямоугольник: скругленные углы 5"/>
          <p:cNvSpPr/>
          <p:nvPr/>
        </p:nvSpPr>
        <p:spPr>
          <a:xfrm>
            <a:off x="173160" y="1531800"/>
            <a:ext cx="3673440" cy="954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Book Antiqua"/>
              </a:rPr>
              <a:t>Правительство РФ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Прямоугольник: скругленные углы 6"/>
          <p:cNvSpPr/>
          <p:nvPr/>
        </p:nvSpPr>
        <p:spPr>
          <a:xfrm>
            <a:off x="4356000" y="1557360"/>
            <a:ext cx="4599000" cy="9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Book Antiqua"/>
              </a:rPr>
              <a:t>Региональные органы власти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Прямоугольник: скругленные углы 7"/>
          <p:cNvSpPr/>
          <p:nvPr/>
        </p:nvSpPr>
        <p:spPr>
          <a:xfrm>
            <a:off x="822240" y="2730600"/>
            <a:ext cx="3749760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600" spc="-1" strike="noStrike">
                <a:solidFill>
                  <a:srgbClr val="002060"/>
                </a:solidFill>
                <a:latin typeface="Book Antiqua"/>
              </a:rPr>
              <a:t>Общественные организации и НКО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Прямоугольник: скругленные углы 9"/>
          <p:cNvSpPr/>
          <p:nvPr/>
        </p:nvSpPr>
        <p:spPr>
          <a:xfrm>
            <a:off x="4809960" y="2698920"/>
            <a:ext cx="3749760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600" spc="-1" strike="noStrike">
                <a:solidFill>
                  <a:srgbClr val="002060"/>
                </a:solidFill>
                <a:latin typeface="Book Antiqua"/>
              </a:rPr>
              <a:t>Бизнес-сообщество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Прямоугольник: скругленные углы 10"/>
          <p:cNvSpPr/>
          <p:nvPr/>
        </p:nvSpPr>
        <p:spPr>
          <a:xfrm>
            <a:off x="1216080" y="4041720"/>
            <a:ext cx="7129440" cy="9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Book Antiqua"/>
              </a:rPr>
              <a:t>Советы и объединения в  социально-экономических сферах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4" name="Рисунок 11" descr=""/>
          <p:cNvPicPr/>
          <p:nvPr/>
        </p:nvPicPr>
        <p:blipFill>
          <a:blip r:embed="rId1"/>
          <a:stretch/>
        </p:blipFill>
        <p:spPr>
          <a:xfrm>
            <a:off x="0" y="27000"/>
            <a:ext cx="9144000" cy="884160"/>
          </a:xfrm>
          <a:prstGeom prst="rect">
            <a:avLst/>
          </a:prstGeom>
          <a:ln w="0">
            <a:noFill/>
          </a:ln>
        </p:spPr>
      </p:pic>
      <p:pic>
        <p:nvPicPr>
          <p:cNvPr id="65" name="Рисунок 12" descr=""/>
          <p:cNvPicPr/>
          <p:nvPr/>
        </p:nvPicPr>
        <p:blipFill>
          <a:blip r:embed="rId2"/>
          <a:stretch/>
        </p:blipFill>
        <p:spPr>
          <a:xfrm>
            <a:off x="173160" y="6127920"/>
            <a:ext cx="8781840" cy="65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4040" y="274320"/>
            <a:ext cx="83739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604a7b"/>
                </a:solidFill>
                <a:latin typeface="Book Antiqua"/>
              </a:rPr>
              <a:t>Направления </a:t>
            </a:r>
            <a:br>
              <a:rPr sz="4400"/>
            </a:br>
            <a:r>
              <a:rPr b="1" lang="ru-RU" sz="4400" spc="-1" strike="noStrike">
                <a:solidFill>
                  <a:srgbClr val="604a7b"/>
                </a:solidFill>
                <a:latin typeface="Book Antiqua"/>
              </a:rPr>
              <a:t>деятельности  РУМЦ 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7" name="Рисунок 9" descr=""/>
          <p:cNvPicPr/>
          <p:nvPr/>
        </p:nvPicPr>
        <p:blipFill>
          <a:blip r:embed="rId1"/>
          <a:stretch/>
        </p:blipFill>
        <p:spPr>
          <a:xfrm>
            <a:off x="324000" y="1673280"/>
            <a:ext cx="2643120" cy="2295360"/>
          </a:xfrm>
          <a:prstGeom prst="rect">
            <a:avLst/>
          </a:prstGeom>
          <a:ln w="0">
            <a:noFill/>
          </a:ln>
        </p:spPr>
      </p:pic>
      <p:pic>
        <p:nvPicPr>
          <p:cNvPr id="68" name="Рисунок 11" descr=""/>
          <p:cNvPicPr/>
          <p:nvPr/>
        </p:nvPicPr>
        <p:blipFill>
          <a:blip r:embed="rId2"/>
          <a:stretch/>
        </p:blipFill>
        <p:spPr>
          <a:xfrm>
            <a:off x="2967120" y="1530360"/>
            <a:ext cx="2967120" cy="2679840"/>
          </a:xfrm>
          <a:prstGeom prst="rect">
            <a:avLst/>
          </a:prstGeom>
          <a:ln w="0">
            <a:noFill/>
          </a:ln>
        </p:spPr>
      </p:pic>
      <p:pic>
        <p:nvPicPr>
          <p:cNvPr id="69" name="Рисунок 13" descr=""/>
          <p:cNvPicPr/>
          <p:nvPr/>
        </p:nvPicPr>
        <p:blipFill>
          <a:blip r:embed="rId3"/>
          <a:stretch/>
        </p:blipFill>
        <p:spPr>
          <a:xfrm>
            <a:off x="5983200" y="1415880"/>
            <a:ext cx="2867040" cy="2735280"/>
          </a:xfrm>
          <a:prstGeom prst="rect">
            <a:avLst/>
          </a:prstGeom>
          <a:ln w="0">
            <a:noFill/>
          </a:ln>
        </p:spPr>
      </p:pic>
      <p:pic>
        <p:nvPicPr>
          <p:cNvPr id="70" name="Рисунок 15" descr=""/>
          <p:cNvPicPr/>
          <p:nvPr/>
        </p:nvPicPr>
        <p:blipFill>
          <a:blip r:embed="rId4"/>
          <a:stretch/>
        </p:blipFill>
        <p:spPr>
          <a:xfrm>
            <a:off x="1174680" y="3890880"/>
            <a:ext cx="2967120" cy="2457360"/>
          </a:xfrm>
          <a:prstGeom prst="rect">
            <a:avLst/>
          </a:prstGeom>
          <a:ln w="0">
            <a:noFill/>
          </a:ln>
        </p:spPr>
      </p:pic>
      <p:pic>
        <p:nvPicPr>
          <p:cNvPr id="71" name="Рисунок 17" descr=""/>
          <p:cNvPicPr/>
          <p:nvPr/>
        </p:nvPicPr>
        <p:blipFill>
          <a:blip r:embed="rId5"/>
          <a:stretch/>
        </p:blipFill>
        <p:spPr>
          <a:xfrm>
            <a:off x="4254480" y="3992400"/>
            <a:ext cx="2621160" cy="2355840"/>
          </a:xfrm>
          <a:prstGeom prst="rect">
            <a:avLst/>
          </a:prstGeom>
          <a:ln w="0">
            <a:noFill/>
          </a:ln>
        </p:spPr>
      </p:pic>
      <p:pic>
        <p:nvPicPr>
          <p:cNvPr id="72" name="Рисунок 3" descr=""/>
          <p:cNvPicPr/>
          <p:nvPr/>
        </p:nvPicPr>
        <p:blipFill>
          <a:blip r:embed="rId6"/>
          <a:stretch/>
        </p:blipFill>
        <p:spPr>
          <a:xfrm>
            <a:off x="6456240" y="5292720"/>
            <a:ext cx="2703600" cy="1565280"/>
          </a:xfrm>
          <a:prstGeom prst="rect">
            <a:avLst/>
          </a:prstGeom>
          <a:ln w="0">
            <a:noFill/>
          </a:ln>
        </p:spPr>
      </p:pic>
      <p:pic>
        <p:nvPicPr>
          <p:cNvPr id="73" name="Рисунок 8" descr=""/>
          <p:cNvPicPr/>
          <p:nvPr/>
        </p:nvPicPr>
        <p:blipFill>
          <a:blip r:embed="rId7"/>
          <a:stretch/>
        </p:blipFill>
        <p:spPr>
          <a:xfrm>
            <a:off x="-12600" y="4429080"/>
            <a:ext cx="1523880" cy="2428920"/>
          </a:xfrm>
          <a:prstGeom prst="rect">
            <a:avLst/>
          </a:prstGeom>
          <a:ln w="0">
            <a:noFill/>
          </a:ln>
        </p:spPr>
      </p:pic>
      <p:pic>
        <p:nvPicPr>
          <p:cNvPr id="74" name="Рисунок 10" descr=""/>
          <p:cNvPicPr/>
          <p:nvPr/>
        </p:nvPicPr>
        <p:blipFill>
          <a:blip r:embed="rId8"/>
          <a:stretch/>
        </p:blipFill>
        <p:spPr>
          <a:xfrm>
            <a:off x="7164360" y="27000"/>
            <a:ext cx="1965240" cy="923760"/>
          </a:xfrm>
          <a:prstGeom prst="rect">
            <a:avLst/>
          </a:prstGeom>
          <a:ln w="0">
            <a:noFill/>
          </a:ln>
        </p:spPr>
      </p:pic>
      <p:pic>
        <p:nvPicPr>
          <p:cNvPr id="75" name="Рисунок 12" descr=""/>
          <p:cNvPicPr/>
          <p:nvPr/>
        </p:nvPicPr>
        <p:blipFill>
          <a:blip r:embed="rId9"/>
          <a:stretch/>
        </p:blipFill>
        <p:spPr>
          <a:xfrm>
            <a:off x="-12600" y="27000"/>
            <a:ext cx="2136600" cy="657360"/>
          </a:xfrm>
          <a:prstGeom prst="rect">
            <a:avLst/>
          </a:prstGeom>
          <a:ln w="0">
            <a:noFill/>
          </a:ln>
        </p:spPr>
      </p:pic>
      <p:pic>
        <p:nvPicPr>
          <p:cNvPr id="76" name="Рисунок 14" descr=""/>
          <p:cNvPicPr/>
          <p:nvPr/>
        </p:nvPicPr>
        <p:blipFill>
          <a:blip r:embed="rId10"/>
          <a:stretch/>
        </p:blipFill>
        <p:spPr>
          <a:xfrm>
            <a:off x="1755720" y="6127920"/>
            <a:ext cx="4227480" cy="65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Рисунок 1" descr=""/>
          <p:cNvPicPr/>
          <p:nvPr/>
        </p:nvPicPr>
        <p:blipFill>
          <a:blip r:embed="rId1"/>
          <a:stretch/>
        </p:blipFill>
        <p:spPr>
          <a:xfrm>
            <a:off x="5508720" y="5870520"/>
            <a:ext cx="3651120" cy="987480"/>
          </a:xfrm>
          <a:prstGeom prst="rect">
            <a:avLst/>
          </a:prstGeom>
          <a:ln w="0">
            <a:noFill/>
          </a:ln>
        </p:spPr>
      </p:pic>
      <p:pic>
        <p:nvPicPr>
          <p:cNvPr id="78" name="Рисунок 2" descr=""/>
          <p:cNvPicPr/>
          <p:nvPr/>
        </p:nvPicPr>
        <p:blipFill>
          <a:blip r:embed="rId2"/>
          <a:stretch/>
        </p:blipFill>
        <p:spPr>
          <a:xfrm>
            <a:off x="28440" y="47520"/>
            <a:ext cx="9048960" cy="657360"/>
          </a:xfrm>
          <a:prstGeom prst="rect">
            <a:avLst/>
          </a:prstGeom>
          <a:ln w="0">
            <a:noFill/>
          </a:ln>
        </p:spPr>
      </p:pic>
      <p:pic>
        <p:nvPicPr>
          <p:cNvPr id="79" name="Рисунок 4" descr=""/>
          <p:cNvPicPr/>
          <p:nvPr/>
        </p:nvPicPr>
        <p:blipFill>
          <a:blip r:embed="rId3"/>
          <a:stretch/>
        </p:blipFill>
        <p:spPr>
          <a:xfrm>
            <a:off x="192240" y="1015920"/>
            <a:ext cx="8638920" cy="4826160"/>
          </a:xfrm>
          <a:prstGeom prst="rect">
            <a:avLst/>
          </a:prstGeom>
          <a:ln w="0">
            <a:noFill/>
          </a:ln>
        </p:spPr>
      </p:pic>
      <p:pic>
        <p:nvPicPr>
          <p:cNvPr id="80" name="Рисунок 6" descr=""/>
          <p:cNvPicPr/>
          <p:nvPr/>
        </p:nvPicPr>
        <p:blipFill>
          <a:blip r:embed="rId4"/>
          <a:stretch/>
        </p:blipFill>
        <p:spPr>
          <a:xfrm>
            <a:off x="3419640" y="5460840"/>
            <a:ext cx="1371600" cy="1370160"/>
          </a:xfrm>
          <a:prstGeom prst="rect">
            <a:avLst/>
          </a:prstGeom>
          <a:ln w="0">
            <a:noFill/>
          </a:ln>
        </p:spPr>
      </p:pic>
      <p:sp>
        <p:nvSpPr>
          <p:cNvPr id="81" name="TextBox 8"/>
          <p:cNvSpPr/>
          <p:nvPr/>
        </p:nvSpPr>
        <p:spPr>
          <a:xfrm>
            <a:off x="684360" y="476280"/>
            <a:ext cx="5400360" cy="58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Book Antiqua"/>
              </a:rPr>
              <a:t>РУМЦ в системе ИВО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4040" y="274320"/>
            <a:ext cx="83739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604a7b"/>
                </a:solidFill>
                <a:latin typeface="Book Antiqua"/>
              </a:rPr>
              <a:t>Портал инклюзивное образование.рф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Рисунок 3" descr=""/>
          <p:cNvPicPr/>
          <p:nvPr/>
        </p:nvPicPr>
        <p:blipFill>
          <a:blip r:embed="rId1"/>
          <a:stretch/>
        </p:blipFill>
        <p:spPr>
          <a:xfrm>
            <a:off x="6456240" y="5292720"/>
            <a:ext cx="2703600" cy="1565280"/>
          </a:xfrm>
          <a:prstGeom prst="rect">
            <a:avLst/>
          </a:prstGeom>
          <a:ln w="0">
            <a:noFill/>
          </a:ln>
        </p:spPr>
      </p:pic>
      <p:pic>
        <p:nvPicPr>
          <p:cNvPr id="84" name="Рисунок 10" descr=""/>
          <p:cNvPicPr/>
          <p:nvPr/>
        </p:nvPicPr>
        <p:blipFill>
          <a:blip r:embed="rId2"/>
          <a:stretch/>
        </p:blipFill>
        <p:spPr>
          <a:xfrm>
            <a:off x="7308720" y="27000"/>
            <a:ext cx="1820880" cy="923760"/>
          </a:xfrm>
          <a:prstGeom prst="rect">
            <a:avLst/>
          </a:prstGeom>
          <a:ln w="0">
            <a:noFill/>
          </a:ln>
        </p:spPr>
      </p:pic>
      <p:pic>
        <p:nvPicPr>
          <p:cNvPr id="85" name="Рисунок 12" descr=""/>
          <p:cNvPicPr/>
          <p:nvPr/>
        </p:nvPicPr>
        <p:blipFill>
          <a:blip r:embed="rId3"/>
          <a:stretch/>
        </p:blipFill>
        <p:spPr>
          <a:xfrm>
            <a:off x="-12600" y="27000"/>
            <a:ext cx="1055520" cy="657360"/>
          </a:xfrm>
          <a:prstGeom prst="rect">
            <a:avLst/>
          </a:prstGeom>
          <a:ln w="0">
            <a:noFill/>
          </a:ln>
        </p:spPr>
      </p:pic>
      <p:pic>
        <p:nvPicPr>
          <p:cNvPr id="86" name="Рисунок 14" descr=""/>
          <p:cNvPicPr/>
          <p:nvPr/>
        </p:nvPicPr>
        <p:blipFill>
          <a:blip r:embed="rId4"/>
          <a:stretch/>
        </p:blipFill>
        <p:spPr>
          <a:xfrm>
            <a:off x="1755720" y="6127920"/>
            <a:ext cx="4227480" cy="657000"/>
          </a:xfrm>
          <a:prstGeom prst="rect">
            <a:avLst/>
          </a:prstGeom>
          <a:ln w="0">
            <a:noFill/>
          </a:ln>
        </p:spPr>
      </p:pic>
      <p:pic>
        <p:nvPicPr>
          <p:cNvPr id="87" name="Рисунок 9" descr=""/>
          <p:cNvPicPr/>
          <p:nvPr/>
        </p:nvPicPr>
        <p:blipFill>
          <a:blip r:embed="rId5"/>
          <a:stretch/>
        </p:blipFill>
        <p:spPr>
          <a:xfrm>
            <a:off x="0" y="1596960"/>
            <a:ext cx="9144000" cy="4530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-693720" y="18720"/>
            <a:ext cx="71373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1" lang="ru-RU" sz="3600" spc="-1" strike="noStrike">
                <a:solidFill>
                  <a:srgbClr val="4f6228"/>
                </a:solidFill>
                <a:latin typeface="Georgia"/>
              </a:rPr>
              <a:t>основные показатели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Рисунок 3" descr=""/>
          <p:cNvPicPr/>
          <p:nvPr/>
        </p:nvPicPr>
        <p:blipFill>
          <a:blip r:embed="rId1"/>
          <a:stretch/>
        </p:blipFill>
        <p:spPr>
          <a:xfrm>
            <a:off x="539640" y="825480"/>
            <a:ext cx="7137360" cy="6008760"/>
          </a:xfrm>
          <a:prstGeom prst="rect">
            <a:avLst/>
          </a:prstGeom>
          <a:ln w="0">
            <a:noFill/>
          </a:ln>
        </p:spPr>
      </p:pic>
      <p:pic>
        <p:nvPicPr>
          <p:cNvPr id="90" name="Рисунок 2" descr=""/>
          <p:cNvPicPr/>
          <p:nvPr/>
        </p:nvPicPr>
        <p:blipFill>
          <a:blip r:embed="rId2"/>
          <a:stretch/>
        </p:blipFill>
        <p:spPr>
          <a:xfrm>
            <a:off x="7954920" y="2639880"/>
            <a:ext cx="976320" cy="4108680"/>
          </a:xfrm>
          <a:prstGeom prst="rect">
            <a:avLst/>
          </a:prstGeom>
          <a:ln w="0">
            <a:noFill/>
          </a:ln>
        </p:spPr>
      </p:pic>
      <p:pic>
        <p:nvPicPr>
          <p:cNvPr id="91" name="Рисунок 3" descr=""/>
          <p:cNvPicPr/>
          <p:nvPr/>
        </p:nvPicPr>
        <p:blipFill>
          <a:blip r:embed="rId3"/>
          <a:stretch/>
        </p:blipFill>
        <p:spPr>
          <a:xfrm>
            <a:off x="7635960" y="-9360"/>
            <a:ext cx="1523880" cy="242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-693720" y="18720"/>
            <a:ext cx="71373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1" lang="ru-RU" sz="3600" spc="-1" strike="noStrike">
                <a:solidFill>
                  <a:srgbClr val="4f6228"/>
                </a:solidFill>
                <a:latin typeface="Georgia"/>
              </a:rPr>
              <a:t>основные показатели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Рисунок 4" descr=""/>
          <p:cNvPicPr/>
          <p:nvPr/>
        </p:nvPicPr>
        <p:blipFill>
          <a:blip r:embed="rId1"/>
          <a:stretch/>
        </p:blipFill>
        <p:spPr>
          <a:xfrm>
            <a:off x="539640" y="861840"/>
            <a:ext cx="7137360" cy="5977080"/>
          </a:xfrm>
          <a:prstGeom prst="rect">
            <a:avLst/>
          </a:prstGeom>
          <a:ln w="0">
            <a:noFill/>
          </a:ln>
        </p:spPr>
      </p:pic>
      <p:pic>
        <p:nvPicPr>
          <p:cNvPr id="94" name="Рисунок 4" descr=""/>
          <p:cNvPicPr/>
          <p:nvPr/>
        </p:nvPicPr>
        <p:blipFill>
          <a:blip r:embed="rId2"/>
          <a:stretch/>
        </p:blipFill>
        <p:spPr>
          <a:xfrm>
            <a:off x="7961400" y="1206360"/>
            <a:ext cx="950760" cy="5286600"/>
          </a:xfrm>
          <a:prstGeom prst="rect">
            <a:avLst/>
          </a:prstGeom>
          <a:ln w="0">
            <a:noFill/>
          </a:ln>
        </p:spPr>
      </p:pic>
      <p:pic>
        <p:nvPicPr>
          <p:cNvPr id="95" name="Рисунок 5" descr=""/>
          <p:cNvPicPr/>
          <p:nvPr/>
        </p:nvPicPr>
        <p:blipFill>
          <a:blip r:embed="rId3"/>
          <a:stretch/>
        </p:blipFill>
        <p:spPr>
          <a:xfrm>
            <a:off x="7635960" y="-9360"/>
            <a:ext cx="1523880" cy="242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1130400"/>
            <a:ext cx="8229600" cy="4386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6000" spc="-1" strike="noStrike">
                <a:solidFill>
                  <a:srgbClr val="ffc000"/>
                </a:solidFill>
                <a:latin typeface="Book Antiqua"/>
              </a:rPr>
              <a:t>Благодарим за внимание</a:t>
            </a:r>
            <a:br>
              <a:rPr sz="6000"/>
            </a:br>
            <a:r>
              <a:rPr b="1" lang="ru-RU" sz="3200" spc="-1" strike="noStrike">
                <a:solidFill>
                  <a:srgbClr val="000000"/>
                </a:solidFill>
                <a:latin typeface="Book Antiqua"/>
              </a:rPr>
              <a:t>наши контакты:</a:t>
            </a:r>
            <a:br>
              <a:rPr sz="3200"/>
            </a:br>
            <a:r>
              <a:rPr b="0" lang="en-US" sz="4000" spc="-1" strike="noStrike" u="sng">
                <a:solidFill>
                  <a:srgbClr val="0000ff"/>
                </a:solidFill>
                <a:uFillTx/>
                <a:latin typeface="Book Antiqua"/>
                <a:hlinkClick r:id="rId1"/>
              </a:rPr>
              <a:t>rumc-vo@yandex.ru</a:t>
            </a:r>
            <a:br>
              <a:rPr sz="4000"/>
            </a:br>
            <a:r>
              <a:rPr b="1" i="1" lang="ru-RU" sz="4000" spc="-1" strike="noStrike">
                <a:solidFill>
                  <a:srgbClr val="000000"/>
                </a:solidFill>
                <a:latin typeface="Book Antiqua"/>
              </a:rPr>
              <a:t>Мария Михель</a:t>
            </a:r>
            <a:br>
              <a:rPr sz="4000"/>
            </a:b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Рисунок 6" descr=""/>
          <p:cNvPicPr/>
          <p:nvPr/>
        </p:nvPicPr>
        <p:blipFill>
          <a:blip r:embed="rId2"/>
          <a:stretch/>
        </p:blipFill>
        <p:spPr>
          <a:xfrm>
            <a:off x="0" y="4937040"/>
            <a:ext cx="9144000" cy="1886040"/>
          </a:xfrm>
          <a:prstGeom prst="rect">
            <a:avLst/>
          </a:prstGeom>
          <a:ln w="0">
            <a:noFill/>
          </a:ln>
        </p:spPr>
      </p:pic>
      <p:pic>
        <p:nvPicPr>
          <p:cNvPr id="98" name="Рисунок 7" descr=""/>
          <p:cNvPicPr/>
          <p:nvPr/>
        </p:nvPicPr>
        <p:blipFill>
          <a:blip r:embed="rId3"/>
          <a:stretch/>
        </p:blipFill>
        <p:spPr>
          <a:xfrm>
            <a:off x="6084720" y="27000"/>
            <a:ext cx="3044880" cy="1430280"/>
          </a:xfrm>
          <a:prstGeom prst="rect">
            <a:avLst/>
          </a:prstGeom>
          <a:ln w="0">
            <a:noFill/>
          </a:ln>
        </p:spPr>
      </p:pic>
      <p:pic>
        <p:nvPicPr>
          <p:cNvPr id="99" name="Рисунок 8" descr=""/>
          <p:cNvPicPr/>
          <p:nvPr/>
        </p:nvPicPr>
        <p:blipFill>
          <a:blip r:embed="rId4"/>
          <a:stretch/>
        </p:blipFill>
        <p:spPr>
          <a:xfrm>
            <a:off x="-7920" y="41400"/>
            <a:ext cx="6092640" cy="108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Application>LibreOffice/7.4.6.2$Linux_X86_64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2022-12-20T09:57:01Z</dcterms:created>
  <dc:creator>Петровская Мария Владимировна</dc:creator>
  <dc:description/>
  <dc:language>en-US</dc:language>
  <cp:lastModifiedBy>Мария Петровская</cp:lastModifiedBy>
  <dcterms:modified xsi:type="dcterms:W3CDTF">2023-06-26T23:05:21Z</dcterms:modified>
  <cp:revision>116</cp:revision>
  <dc:subject/>
  <dc:title>Презентация PowerPoint</dc:title>
</cp:coreProperties>
</file>