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630" r:id="rId2"/>
    <p:sldId id="323" r:id="rId3"/>
    <p:sldId id="422" r:id="rId4"/>
    <p:sldId id="259" r:id="rId5"/>
    <p:sldId id="425" r:id="rId6"/>
    <p:sldId id="427" r:id="rId7"/>
    <p:sldId id="428" r:id="rId8"/>
    <p:sldId id="291" r:id="rId9"/>
    <p:sldId id="426" r:id="rId10"/>
    <p:sldId id="628" r:id="rId11"/>
    <p:sldId id="629" r:id="rId12"/>
    <p:sldId id="153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76AF2D-ACEB-4D28-95C3-DC33D94F7843}">
          <p14:sldIdLst>
            <p14:sldId id="630"/>
            <p14:sldId id="323"/>
            <p14:sldId id="422"/>
            <p14:sldId id="259"/>
            <p14:sldId id="425"/>
            <p14:sldId id="427"/>
            <p14:sldId id="428"/>
            <p14:sldId id="291"/>
            <p14:sldId id="426"/>
            <p14:sldId id="628"/>
            <p14:sldId id="629"/>
            <p14:sldId id="15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3C05B"/>
    <a:srgbClr val="006633"/>
    <a:srgbClr val="51255C"/>
    <a:srgbClr val="9384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09" autoAdjust="0"/>
    <p:restoredTop sz="82743" autoAdjust="0"/>
  </p:normalViewPr>
  <p:slideViewPr>
    <p:cSldViewPr snapToGrid="0">
      <p:cViewPr varScale="1">
        <p:scale>
          <a:sx n="72" d="100"/>
          <a:sy n="72" d="100"/>
        </p:scale>
        <p:origin x="75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1477FC-1566-4DE2-BD30-7EE1AF9D855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5896C97-C173-41A7-AF48-CF13A9C8D762}">
      <dgm:prSet/>
      <dgm:spPr/>
      <dgm:t>
        <a:bodyPr/>
        <a:lstStyle/>
        <a:p>
          <a:r>
            <a:rPr lang="ru-RU" b="1"/>
            <a:t>Думаем и обсуждаем: </a:t>
          </a:r>
          <a:endParaRPr lang="en-US"/>
        </a:p>
      </dgm:t>
    </dgm:pt>
    <dgm:pt modelId="{A9519904-4FFF-4EAD-BC65-4FE1FA7A49C3}" type="parTrans" cxnId="{9C65A5EA-75F3-4CEC-BA03-5C855F6A5161}">
      <dgm:prSet/>
      <dgm:spPr/>
      <dgm:t>
        <a:bodyPr/>
        <a:lstStyle/>
        <a:p>
          <a:endParaRPr lang="en-US"/>
        </a:p>
      </dgm:t>
    </dgm:pt>
    <dgm:pt modelId="{1718E775-B5CA-4E0D-AA96-7A2CD93E6E8F}" type="sibTrans" cxnId="{9C65A5EA-75F3-4CEC-BA03-5C855F6A5161}">
      <dgm:prSet/>
      <dgm:spPr/>
      <dgm:t>
        <a:bodyPr/>
        <a:lstStyle/>
        <a:p>
          <a:endParaRPr lang="en-US"/>
        </a:p>
      </dgm:t>
    </dgm:pt>
    <dgm:pt modelId="{1962EEFD-0E0F-43C8-AD1B-C7CB3FC5A35B}">
      <dgm:prSet/>
      <dgm:spPr/>
      <dgm:t>
        <a:bodyPr/>
        <a:lstStyle/>
        <a:p>
          <a:r>
            <a:rPr lang="ru-RU" b="1"/>
            <a:t>не болезнь, в функционирование</a:t>
          </a:r>
          <a:endParaRPr lang="en-US"/>
        </a:p>
      </dgm:t>
    </dgm:pt>
    <dgm:pt modelId="{30C8805C-C021-4823-944E-FA842A85F4E7}" type="parTrans" cxnId="{E1AB98AE-5386-4BE3-AE51-F52C145CF744}">
      <dgm:prSet/>
      <dgm:spPr/>
      <dgm:t>
        <a:bodyPr/>
        <a:lstStyle/>
        <a:p>
          <a:endParaRPr lang="en-US"/>
        </a:p>
      </dgm:t>
    </dgm:pt>
    <dgm:pt modelId="{795E8B2C-2A83-486C-8B1A-1168AB8DAF2C}" type="sibTrans" cxnId="{E1AB98AE-5386-4BE3-AE51-F52C145CF744}">
      <dgm:prSet/>
      <dgm:spPr/>
      <dgm:t>
        <a:bodyPr/>
        <a:lstStyle/>
        <a:p>
          <a:endParaRPr lang="en-US"/>
        </a:p>
      </dgm:t>
    </dgm:pt>
    <dgm:pt modelId="{767CD40C-D766-4841-91BA-0B96B9B42A5C}">
      <dgm:prSet/>
      <dgm:spPr/>
      <dgm:t>
        <a:bodyPr/>
        <a:lstStyle/>
        <a:p>
          <a:r>
            <a:rPr lang="ru-RU" b="1"/>
            <a:t>Решаем задачи:</a:t>
          </a:r>
          <a:endParaRPr lang="en-US"/>
        </a:p>
      </dgm:t>
    </dgm:pt>
    <dgm:pt modelId="{9F7BF377-0A5A-4B11-9C78-EC285FC1D7B3}" type="parTrans" cxnId="{C808CF00-31DE-4891-83E6-679F369FD7E3}">
      <dgm:prSet/>
      <dgm:spPr/>
      <dgm:t>
        <a:bodyPr/>
        <a:lstStyle/>
        <a:p>
          <a:endParaRPr lang="en-US"/>
        </a:p>
      </dgm:t>
    </dgm:pt>
    <dgm:pt modelId="{A5E45B58-447B-4849-8751-A43F0B984F6B}" type="sibTrans" cxnId="{C808CF00-31DE-4891-83E6-679F369FD7E3}">
      <dgm:prSet/>
      <dgm:spPr/>
      <dgm:t>
        <a:bodyPr/>
        <a:lstStyle/>
        <a:p>
          <a:endParaRPr lang="en-US"/>
        </a:p>
      </dgm:t>
    </dgm:pt>
    <dgm:pt modelId="{C65948D6-89F7-4709-8920-69B420F6E383}">
      <dgm:prSet/>
      <dgm:spPr/>
      <dgm:t>
        <a:bodyPr/>
        <a:lstStyle/>
        <a:p>
          <a:r>
            <a:rPr lang="ru-RU" b="1"/>
            <a:t>не вылечить, а расширить активность и участие</a:t>
          </a:r>
          <a:endParaRPr lang="en-US"/>
        </a:p>
      </dgm:t>
    </dgm:pt>
    <dgm:pt modelId="{ACFC393C-C1F9-4B48-A2AB-15C7DF1E2B70}" type="parTrans" cxnId="{B1B67610-E52F-4835-82AB-134C900ECDCF}">
      <dgm:prSet/>
      <dgm:spPr/>
      <dgm:t>
        <a:bodyPr/>
        <a:lstStyle/>
        <a:p>
          <a:endParaRPr lang="en-US"/>
        </a:p>
      </dgm:t>
    </dgm:pt>
    <dgm:pt modelId="{5878A463-8E6E-4F7E-8E4C-C61B6A113D93}" type="sibTrans" cxnId="{B1B67610-E52F-4835-82AB-134C900ECDCF}">
      <dgm:prSet/>
      <dgm:spPr/>
      <dgm:t>
        <a:bodyPr/>
        <a:lstStyle/>
        <a:p>
          <a:endParaRPr lang="en-US"/>
        </a:p>
      </dgm:t>
    </dgm:pt>
    <dgm:pt modelId="{9F651FF1-404B-4876-A9C6-47AA5AA6AD76}">
      <dgm:prSet/>
      <dgm:spPr/>
      <dgm:t>
        <a:bodyPr/>
        <a:lstStyle/>
        <a:p>
          <a:r>
            <a:rPr lang="ru-RU" b="1"/>
            <a:t>Работаем:</a:t>
          </a:r>
          <a:endParaRPr lang="en-US"/>
        </a:p>
      </dgm:t>
    </dgm:pt>
    <dgm:pt modelId="{D18226C7-00BD-441F-AEF0-37526DD814E0}" type="parTrans" cxnId="{2CA55B27-0592-45C8-BF4F-7C6FC0888A79}">
      <dgm:prSet/>
      <dgm:spPr/>
      <dgm:t>
        <a:bodyPr/>
        <a:lstStyle/>
        <a:p>
          <a:endParaRPr lang="en-US"/>
        </a:p>
      </dgm:t>
    </dgm:pt>
    <dgm:pt modelId="{99B04FE5-CC10-4793-8969-83A49DA6483D}" type="sibTrans" cxnId="{2CA55B27-0592-45C8-BF4F-7C6FC0888A79}">
      <dgm:prSet/>
      <dgm:spPr/>
      <dgm:t>
        <a:bodyPr/>
        <a:lstStyle/>
        <a:p>
          <a:endParaRPr lang="en-US"/>
        </a:p>
      </dgm:t>
    </dgm:pt>
    <dgm:pt modelId="{949F0808-0ECD-4515-963F-78FE10EF3FDD}">
      <dgm:prSet/>
      <dgm:spPr/>
      <dgm:t>
        <a:bodyPr/>
        <a:lstStyle/>
        <a:p>
          <a:r>
            <a:rPr lang="ru-RU" b="1"/>
            <a:t>не по одиночке, а мультидисциплинарной командой   </a:t>
          </a:r>
          <a:endParaRPr lang="en-US"/>
        </a:p>
      </dgm:t>
    </dgm:pt>
    <dgm:pt modelId="{5394F06C-AF44-4642-BB7C-14CF219EC4E5}" type="parTrans" cxnId="{538A6DD5-FC4F-4E9B-B62F-CB61155101A5}">
      <dgm:prSet/>
      <dgm:spPr/>
      <dgm:t>
        <a:bodyPr/>
        <a:lstStyle/>
        <a:p>
          <a:endParaRPr lang="en-US"/>
        </a:p>
      </dgm:t>
    </dgm:pt>
    <dgm:pt modelId="{29D003E8-ED85-4161-A2D7-EA7928E8F92E}" type="sibTrans" cxnId="{538A6DD5-FC4F-4E9B-B62F-CB61155101A5}">
      <dgm:prSet/>
      <dgm:spPr/>
      <dgm:t>
        <a:bodyPr/>
        <a:lstStyle/>
        <a:p>
          <a:endParaRPr lang="en-US"/>
        </a:p>
      </dgm:t>
    </dgm:pt>
    <dgm:pt modelId="{491A7383-77D1-4D8C-AAD9-D93025DD635C}" type="pres">
      <dgm:prSet presAssocID="{BC1477FC-1566-4DE2-BD30-7EE1AF9D8559}" presName="vert0" presStyleCnt="0">
        <dgm:presLayoutVars>
          <dgm:dir/>
          <dgm:animOne val="branch"/>
          <dgm:animLvl val="lvl"/>
        </dgm:presLayoutVars>
      </dgm:prSet>
      <dgm:spPr/>
    </dgm:pt>
    <dgm:pt modelId="{4F79F8E3-4D87-4E3E-BB6A-5B07CE6F9598}" type="pres">
      <dgm:prSet presAssocID="{85896C97-C173-41A7-AF48-CF13A9C8D762}" presName="thickLine" presStyleLbl="alignNode1" presStyleIdx="0" presStyleCnt="6"/>
      <dgm:spPr/>
    </dgm:pt>
    <dgm:pt modelId="{F059A445-1227-42B8-8B59-06BE524E52E8}" type="pres">
      <dgm:prSet presAssocID="{85896C97-C173-41A7-AF48-CF13A9C8D762}" presName="horz1" presStyleCnt="0"/>
      <dgm:spPr/>
    </dgm:pt>
    <dgm:pt modelId="{4E304894-01CD-44DD-842D-4790378CC437}" type="pres">
      <dgm:prSet presAssocID="{85896C97-C173-41A7-AF48-CF13A9C8D762}" presName="tx1" presStyleLbl="revTx" presStyleIdx="0" presStyleCnt="6"/>
      <dgm:spPr/>
    </dgm:pt>
    <dgm:pt modelId="{35C1DEF3-DD86-4AAB-9079-7C635447A29F}" type="pres">
      <dgm:prSet presAssocID="{85896C97-C173-41A7-AF48-CF13A9C8D762}" presName="vert1" presStyleCnt="0"/>
      <dgm:spPr/>
    </dgm:pt>
    <dgm:pt modelId="{A42EC0F7-D4B8-49B4-90BE-90B9B7A3B78F}" type="pres">
      <dgm:prSet presAssocID="{1962EEFD-0E0F-43C8-AD1B-C7CB3FC5A35B}" presName="thickLine" presStyleLbl="alignNode1" presStyleIdx="1" presStyleCnt="6"/>
      <dgm:spPr/>
    </dgm:pt>
    <dgm:pt modelId="{579C89FE-61A4-43CB-BB41-2CF13EB68753}" type="pres">
      <dgm:prSet presAssocID="{1962EEFD-0E0F-43C8-AD1B-C7CB3FC5A35B}" presName="horz1" presStyleCnt="0"/>
      <dgm:spPr/>
    </dgm:pt>
    <dgm:pt modelId="{4401A766-B0A4-4547-BB7D-BF8F4F045E31}" type="pres">
      <dgm:prSet presAssocID="{1962EEFD-0E0F-43C8-AD1B-C7CB3FC5A35B}" presName="tx1" presStyleLbl="revTx" presStyleIdx="1" presStyleCnt="6"/>
      <dgm:spPr/>
    </dgm:pt>
    <dgm:pt modelId="{533CC702-D5F3-4F0B-9D31-F959FEE61B60}" type="pres">
      <dgm:prSet presAssocID="{1962EEFD-0E0F-43C8-AD1B-C7CB3FC5A35B}" presName="vert1" presStyleCnt="0"/>
      <dgm:spPr/>
    </dgm:pt>
    <dgm:pt modelId="{362726F0-8FDD-487A-9053-6C72859EB414}" type="pres">
      <dgm:prSet presAssocID="{767CD40C-D766-4841-91BA-0B96B9B42A5C}" presName="thickLine" presStyleLbl="alignNode1" presStyleIdx="2" presStyleCnt="6"/>
      <dgm:spPr/>
    </dgm:pt>
    <dgm:pt modelId="{8D0DEE80-6915-4F4E-93F8-456AD031E977}" type="pres">
      <dgm:prSet presAssocID="{767CD40C-D766-4841-91BA-0B96B9B42A5C}" presName="horz1" presStyleCnt="0"/>
      <dgm:spPr/>
    </dgm:pt>
    <dgm:pt modelId="{4E9BD749-0D82-40D9-A7FC-787172BC34C3}" type="pres">
      <dgm:prSet presAssocID="{767CD40C-D766-4841-91BA-0B96B9B42A5C}" presName="tx1" presStyleLbl="revTx" presStyleIdx="2" presStyleCnt="6"/>
      <dgm:spPr/>
    </dgm:pt>
    <dgm:pt modelId="{B8F29ACC-531A-49F2-870E-47D73EED9B30}" type="pres">
      <dgm:prSet presAssocID="{767CD40C-D766-4841-91BA-0B96B9B42A5C}" presName="vert1" presStyleCnt="0"/>
      <dgm:spPr/>
    </dgm:pt>
    <dgm:pt modelId="{C525B31A-4C1A-4648-B27E-F6EB85C4D25F}" type="pres">
      <dgm:prSet presAssocID="{C65948D6-89F7-4709-8920-69B420F6E383}" presName="thickLine" presStyleLbl="alignNode1" presStyleIdx="3" presStyleCnt="6"/>
      <dgm:spPr/>
    </dgm:pt>
    <dgm:pt modelId="{62EBB579-6489-43CA-973F-38FFF0157583}" type="pres">
      <dgm:prSet presAssocID="{C65948D6-89F7-4709-8920-69B420F6E383}" presName="horz1" presStyleCnt="0"/>
      <dgm:spPr/>
    </dgm:pt>
    <dgm:pt modelId="{4979926D-B897-4DAC-8FB5-C03111A20B26}" type="pres">
      <dgm:prSet presAssocID="{C65948D6-89F7-4709-8920-69B420F6E383}" presName="tx1" presStyleLbl="revTx" presStyleIdx="3" presStyleCnt="6"/>
      <dgm:spPr/>
    </dgm:pt>
    <dgm:pt modelId="{81CA43AE-B65A-41BA-AB76-53523E841EE4}" type="pres">
      <dgm:prSet presAssocID="{C65948D6-89F7-4709-8920-69B420F6E383}" presName="vert1" presStyleCnt="0"/>
      <dgm:spPr/>
    </dgm:pt>
    <dgm:pt modelId="{07C3CBB9-6EA8-42E9-9C4C-EFFFC53BB194}" type="pres">
      <dgm:prSet presAssocID="{9F651FF1-404B-4876-A9C6-47AA5AA6AD76}" presName="thickLine" presStyleLbl="alignNode1" presStyleIdx="4" presStyleCnt="6"/>
      <dgm:spPr/>
    </dgm:pt>
    <dgm:pt modelId="{8D2910D2-2EBA-46A0-B03F-5088E8C49B67}" type="pres">
      <dgm:prSet presAssocID="{9F651FF1-404B-4876-A9C6-47AA5AA6AD76}" presName="horz1" presStyleCnt="0"/>
      <dgm:spPr/>
    </dgm:pt>
    <dgm:pt modelId="{A389DA0A-FB16-4608-B303-789EB8BA11E0}" type="pres">
      <dgm:prSet presAssocID="{9F651FF1-404B-4876-A9C6-47AA5AA6AD76}" presName="tx1" presStyleLbl="revTx" presStyleIdx="4" presStyleCnt="6"/>
      <dgm:spPr/>
    </dgm:pt>
    <dgm:pt modelId="{C4119782-9897-4A5E-9EB0-819185864E0A}" type="pres">
      <dgm:prSet presAssocID="{9F651FF1-404B-4876-A9C6-47AA5AA6AD76}" presName="vert1" presStyleCnt="0"/>
      <dgm:spPr/>
    </dgm:pt>
    <dgm:pt modelId="{5F5827E7-47CA-4377-9E9E-CE724D0348A6}" type="pres">
      <dgm:prSet presAssocID="{949F0808-0ECD-4515-963F-78FE10EF3FDD}" presName="thickLine" presStyleLbl="alignNode1" presStyleIdx="5" presStyleCnt="6"/>
      <dgm:spPr/>
    </dgm:pt>
    <dgm:pt modelId="{C33E5454-405A-4EAF-8B22-43CD891F20F3}" type="pres">
      <dgm:prSet presAssocID="{949F0808-0ECD-4515-963F-78FE10EF3FDD}" presName="horz1" presStyleCnt="0"/>
      <dgm:spPr/>
    </dgm:pt>
    <dgm:pt modelId="{7DC9835F-C2C9-42C8-AC99-F3727E8097E2}" type="pres">
      <dgm:prSet presAssocID="{949F0808-0ECD-4515-963F-78FE10EF3FDD}" presName="tx1" presStyleLbl="revTx" presStyleIdx="5" presStyleCnt="6"/>
      <dgm:spPr/>
    </dgm:pt>
    <dgm:pt modelId="{6D470027-D375-4A1A-A62E-17757E412754}" type="pres">
      <dgm:prSet presAssocID="{949F0808-0ECD-4515-963F-78FE10EF3FDD}" presName="vert1" presStyleCnt="0"/>
      <dgm:spPr/>
    </dgm:pt>
  </dgm:ptLst>
  <dgm:cxnLst>
    <dgm:cxn modelId="{2697C700-F845-47EC-BCAF-FD7F5FA6772E}" type="presOf" srcId="{949F0808-0ECD-4515-963F-78FE10EF3FDD}" destId="{7DC9835F-C2C9-42C8-AC99-F3727E8097E2}" srcOrd="0" destOrd="0" presId="urn:microsoft.com/office/officeart/2008/layout/LinedList"/>
    <dgm:cxn modelId="{C808CF00-31DE-4891-83E6-679F369FD7E3}" srcId="{BC1477FC-1566-4DE2-BD30-7EE1AF9D8559}" destId="{767CD40C-D766-4841-91BA-0B96B9B42A5C}" srcOrd="2" destOrd="0" parTransId="{9F7BF377-0A5A-4B11-9C78-EC285FC1D7B3}" sibTransId="{A5E45B58-447B-4849-8751-A43F0B984F6B}"/>
    <dgm:cxn modelId="{B1B67610-E52F-4835-82AB-134C900ECDCF}" srcId="{BC1477FC-1566-4DE2-BD30-7EE1AF9D8559}" destId="{C65948D6-89F7-4709-8920-69B420F6E383}" srcOrd="3" destOrd="0" parTransId="{ACFC393C-C1F9-4B48-A2AB-15C7DF1E2B70}" sibTransId="{5878A463-8E6E-4F7E-8E4C-C61B6A113D93}"/>
    <dgm:cxn modelId="{2CA55B27-0592-45C8-BF4F-7C6FC0888A79}" srcId="{BC1477FC-1566-4DE2-BD30-7EE1AF9D8559}" destId="{9F651FF1-404B-4876-A9C6-47AA5AA6AD76}" srcOrd="4" destOrd="0" parTransId="{D18226C7-00BD-441F-AEF0-37526DD814E0}" sibTransId="{99B04FE5-CC10-4793-8969-83A49DA6483D}"/>
    <dgm:cxn modelId="{89A93C2A-156A-4A2E-BDD9-3FBC0CA7B262}" type="presOf" srcId="{9F651FF1-404B-4876-A9C6-47AA5AA6AD76}" destId="{A389DA0A-FB16-4608-B303-789EB8BA11E0}" srcOrd="0" destOrd="0" presId="urn:microsoft.com/office/officeart/2008/layout/LinedList"/>
    <dgm:cxn modelId="{4C7CCE32-5BE5-416B-AC64-3637C54E04D1}" type="presOf" srcId="{BC1477FC-1566-4DE2-BD30-7EE1AF9D8559}" destId="{491A7383-77D1-4D8C-AAD9-D93025DD635C}" srcOrd="0" destOrd="0" presId="urn:microsoft.com/office/officeart/2008/layout/LinedList"/>
    <dgm:cxn modelId="{355BCF4E-F945-48C7-A1C1-435B6FCE0AD4}" type="presOf" srcId="{85896C97-C173-41A7-AF48-CF13A9C8D762}" destId="{4E304894-01CD-44DD-842D-4790378CC437}" srcOrd="0" destOrd="0" presId="urn:microsoft.com/office/officeart/2008/layout/LinedList"/>
    <dgm:cxn modelId="{0595A1A2-87F7-4DE6-B517-591A707646F7}" type="presOf" srcId="{1962EEFD-0E0F-43C8-AD1B-C7CB3FC5A35B}" destId="{4401A766-B0A4-4547-BB7D-BF8F4F045E31}" srcOrd="0" destOrd="0" presId="urn:microsoft.com/office/officeart/2008/layout/LinedList"/>
    <dgm:cxn modelId="{E1AB98AE-5386-4BE3-AE51-F52C145CF744}" srcId="{BC1477FC-1566-4DE2-BD30-7EE1AF9D8559}" destId="{1962EEFD-0E0F-43C8-AD1B-C7CB3FC5A35B}" srcOrd="1" destOrd="0" parTransId="{30C8805C-C021-4823-944E-FA842A85F4E7}" sibTransId="{795E8B2C-2A83-486C-8B1A-1168AB8DAF2C}"/>
    <dgm:cxn modelId="{538A6DD5-FC4F-4E9B-B62F-CB61155101A5}" srcId="{BC1477FC-1566-4DE2-BD30-7EE1AF9D8559}" destId="{949F0808-0ECD-4515-963F-78FE10EF3FDD}" srcOrd="5" destOrd="0" parTransId="{5394F06C-AF44-4642-BB7C-14CF219EC4E5}" sibTransId="{29D003E8-ED85-4161-A2D7-EA7928E8F92E}"/>
    <dgm:cxn modelId="{9C65A5EA-75F3-4CEC-BA03-5C855F6A5161}" srcId="{BC1477FC-1566-4DE2-BD30-7EE1AF9D8559}" destId="{85896C97-C173-41A7-AF48-CF13A9C8D762}" srcOrd="0" destOrd="0" parTransId="{A9519904-4FFF-4EAD-BC65-4FE1FA7A49C3}" sibTransId="{1718E775-B5CA-4E0D-AA96-7A2CD93E6E8F}"/>
    <dgm:cxn modelId="{E6AE5EF0-203A-4623-8DEE-327DBD297447}" type="presOf" srcId="{C65948D6-89F7-4709-8920-69B420F6E383}" destId="{4979926D-B897-4DAC-8FB5-C03111A20B26}" srcOrd="0" destOrd="0" presId="urn:microsoft.com/office/officeart/2008/layout/LinedList"/>
    <dgm:cxn modelId="{9579B2FD-5FFE-454F-BECD-A07D577B3A6C}" type="presOf" srcId="{767CD40C-D766-4841-91BA-0B96B9B42A5C}" destId="{4E9BD749-0D82-40D9-A7FC-787172BC34C3}" srcOrd="0" destOrd="0" presId="urn:microsoft.com/office/officeart/2008/layout/LinedList"/>
    <dgm:cxn modelId="{A0094C2D-76AE-4360-B790-1BE7078D2280}" type="presParOf" srcId="{491A7383-77D1-4D8C-AAD9-D93025DD635C}" destId="{4F79F8E3-4D87-4E3E-BB6A-5B07CE6F9598}" srcOrd="0" destOrd="0" presId="urn:microsoft.com/office/officeart/2008/layout/LinedList"/>
    <dgm:cxn modelId="{8B9288E4-7056-463A-A4E4-BAD27ABDE1F2}" type="presParOf" srcId="{491A7383-77D1-4D8C-AAD9-D93025DD635C}" destId="{F059A445-1227-42B8-8B59-06BE524E52E8}" srcOrd="1" destOrd="0" presId="urn:microsoft.com/office/officeart/2008/layout/LinedList"/>
    <dgm:cxn modelId="{5026BDF1-E150-4029-B0DB-E149571A57FA}" type="presParOf" srcId="{F059A445-1227-42B8-8B59-06BE524E52E8}" destId="{4E304894-01CD-44DD-842D-4790378CC437}" srcOrd="0" destOrd="0" presId="urn:microsoft.com/office/officeart/2008/layout/LinedList"/>
    <dgm:cxn modelId="{94C6CC19-C9F1-4E1C-B779-4DB3AB44B66C}" type="presParOf" srcId="{F059A445-1227-42B8-8B59-06BE524E52E8}" destId="{35C1DEF3-DD86-4AAB-9079-7C635447A29F}" srcOrd="1" destOrd="0" presId="urn:microsoft.com/office/officeart/2008/layout/LinedList"/>
    <dgm:cxn modelId="{3B2CB712-C030-40E0-A4C1-8242D5FDA9B1}" type="presParOf" srcId="{491A7383-77D1-4D8C-AAD9-D93025DD635C}" destId="{A42EC0F7-D4B8-49B4-90BE-90B9B7A3B78F}" srcOrd="2" destOrd="0" presId="urn:microsoft.com/office/officeart/2008/layout/LinedList"/>
    <dgm:cxn modelId="{F1FA1352-A743-4E61-85D4-BDC80F820BD9}" type="presParOf" srcId="{491A7383-77D1-4D8C-AAD9-D93025DD635C}" destId="{579C89FE-61A4-43CB-BB41-2CF13EB68753}" srcOrd="3" destOrd="0" presId="urn:microsoft.com/office/officeart/2008/layout/LinedList"/>
    <dgm:cxn modelId="{AE96AA17-81BF-4BF3-946E-2887D0CA4CD5}" type="presParOf" srcId="{579C89FE-61A4-43CB-BB41-2CF13EB68753}" destId="{4401A766-B0A4-4547-BB7D-BF8F4F045E31}" srcOrd="0" destOrd="0" presId="urn:microsoft.com/office/officeart/2008/layout/LinedList"/>
    <dgm:cxn modelId="{3A74FD92-B5EA-467F-9BF4-FA7F22C67FAB}" type="presParOf" srcId="{579C89FE-61A4-43CB-BB41-2CF13EB68753}" destId="{533CC702-D5F3-4F0B-9D31-F959FEE61B60}" srcOrd="1" destOrd="0" presId="urn:microsoft.com/office/officeart/2008/layout/LinedList"/>
    <dgm:cxn modelId="{07FDE409-D9BD-4985-A460-7BBC8C07FF80}" type="presParOf" srcId="{491A7383-77D1-4D8C-AAD9-D93025DD635C}" destId="{362726F0-8FDD-487A-9053-6C72859EB414}" srcOrd="4" destOrd="0" presId="urn:microsoft.com/office/officeart/2008/layout/LinedList"/>
    <dgm:cxn modelId="{176FCCA8-3751-4CF9-82A0-80FE1BD81773}" type="presParOf" srcId="{491A7383-77D1-4D8C-AAD9-D93025DD635C}" destId="{8D0DEE80-6915-4F4E-93F8-456AD031E977}" srcOrd="5" destOrd="0" presId="urn:microsoft.com/office/officeart/2008/layout/LinedList"/>
    <dgm:cxn modelId="{20A5D312-71C7-44D8-A43F-BD1DF55F14DE}" type="presParOf" srcId="{8D0DEE80-6915-4F4E-93F8-456AD031E977}" destId="{4E9BD749-0D82-40D9-A7FC-787172BC34C3}" srcOrd="0" destOrd="0" presId="urn:microsoft.com/office/officeart/2008/layout/LinedList"/>
    <dgm:cxn modelId="{9B890BAB-1EC1-4BFF-8331-D7FBAF50E9DA}" type="presParOf" srcId="{8D0DEE80-6915-4F4E-93F8-456AD031E977}" destId="{B8F29ACC-531A-49F2-870E-47D73EED9B30}" srcOrd="1" destOrd="0" presId="urn:microsoft.com/office/officeart/2008/layout/LinedList"/>
    <dgm:cxn modelId="{C3145EFC-6E1D-4796-A41A-F77DD59504E7}" type="presParOf" srcId="{491A7383-77D1-4D8C-AAD9-D93025DD635C}" destId="{C525B31A-4C1A-4648-B27E-F6EB85C4D25F}" srcOrd="6" destOrd="0" presId="urn:microsoft.com/office/officeart/2008/layout/LinedList"/>
    <dgm:cxn modelId="{7590CC2F-45ED-4C9B-B952-B9DCB6ACA1E2}" type="presParOf" srcId="{491A7383-77D1-4D8C-AAD9-D93025DD635C}" destId="{62EBB579-6489-43CA-973F-38FFF0157583}" srcOrd="7" destOrd="0" presId="urn:microsoft.com/office/officeart/2008/layout/LinedList"/>
    <dgm:cxn modelId="{58D15528-9834-4D2A-BA07-287D20218CB9}" type="presParOf" srcId="{62EBB579-6489-43CA-973F-38FFF0157583}" destId="{4979926D-B897-4DAC-8FB5-C03111A20B26}" srcOrd="0" destOrd="0" presId="urn:microsoft.com/office/officeart/2008/layout/LinedList"/>
    <dgm:cxn modelId="{07F75654-5EF6-4916-8249-E26645C18B0D}" type="presParOf" srcId="{62EBB579-6489-43CA-973F-38FFF0157583}" destId="{81CA43AE-B65A-41BA-AB76-53523E841EE4}" srcOrd="1" destOrd="0" presId="urn:microsoft.com/office/officeart/2008/layout/LinedList"/>
    <dgm:cxn modelId="{BA242AF2-BF3A-443C-9ADD-EDDC784E5EEB}" type="presParOf" srcId="{491A7383-77D1-4D8C-AAD9-D93025DD635C}" destId="{07C3CBB9-6EA8-42E9-9C4C-EFFFC53BB194}" srcOrd="8" destOrd="0" presId="urn:microsoft.com/office/officeart/2008/layout/LinedList"/>
    <dgm:cxn modelId="{EE6332DE-DFC2-4C62-90BF-A482C0403B4E}" type="presParOf" srcId="{491A7383-77D1-4D8C-AAD9-D93025DD635C}" destId="{8D2910D2-2EBA-46A0-B03F-5088E8C49B67}" srcOrd="9" destOrd="0" presId="urn:microsoft.com/office/officeart/2008/layout/LinedList"/>
    <dgm:cxn modelId="{2FD71E16-0F70-4902-86D2-AD45A67AF5EB}" type="presParOf" srcId="{8D2910D2-2EBA-46A0-B03F-5088E8C49B67}" destId="{A389DA0A-FB16-4608-B303-789EB8BA11E0}" srcOrd="0" destOrd="0" presId="urn:microsoft.com/office/officeart/2008/layout/LinedList"/>
    <dgm:cxn modelId="{309E70D0-0423-4FAC-AB47-213C74317886}" type="presParOf" srcId="{8D2910D2-2EBA-46A0-B03F-5088E8C49B67}" destId="{C4119782-9897-4A5E-9EB0-819185864E0A}" srcOrd="1" destOrd="0" presId="urn:microsoft.com/office/officeart/2008/layout/LinedList"/>
    <dgm:cxn modelId="{47DEBAC1-CD98-4525-A0FA-C8ABA9837FE1}" type="presParOf" srcId="{491A7383-77D1-4D8C-AAD9-D93025DD635C}" destId="{5F5827E7-47CA-4377-9E9E-CE724D0348A6}" srcOrd="10" destOrd="0" presId="urn:microsoft.com/office/officeart/2008/layout/LinedList"/>
    <dgm:cxn modelId="{E4D9E7BA-FB38-4A87-BC55-75213C7167A5}" type="presParOf" srcId="{491A7383-77D1-4D8C-AAD9-D93025DD635C}" destId="{C33E5454-405A-4EAF-8B22-43CD891F20F3}" srcOrd="11" destOrd="0" presId="urn:microsoft.com/office/officeart/2008/layout/LinedList"/>
    <dgm:cxn modelId="{6C788CAE-1A1B-4381-992E-CF35AE5E0EE6}" type="presParOf" srcId="{C33E5454-405A-4EAF-8B22-43CD891F20F3}" destId="{7DC9835F-C2C9-42C8-AC99-F3727E8097E2}" srcOrd="0" destOrd="0" presId="urn:microsoft.com/office/officeart/2008/layout/LinedList"/>
    <dgm:cxn modelId="{1D3866BF-7595-46A4-8823-6F66E4A67C98}" type="presParOf" srcId="{C33E5454-405A-4EAF-8B22-43CD891F20F3}" destId="{6D470027-D375-4A1A-A62E-17757E4127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9F8E3-4D87-4E3E-BB6A-5B07CE6F9598}">
      <dsp:nvSpPr>
        <dsp:cNvPr id="0" name=""/>
        <dsp:cNvSpPr/>
      </dsp:nvSpPr>
      <dsp:spPr>
        <a:xfrm>
          <a:off x="0" y="2209"/>
          <a:ext cx="53378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04894-01CD-44DD-842D-4790378CC437}">
      <dsp:nvSpPr>
        <dsp:cNvPr id="0" name=""/>
        <dsp:cNvSpPr/>
      </dsp:nvSpPr>
      <dsp:spPr>
        <a:xfrm>
          <a:off x="0" y="2209"/>
          <a:ext cx="5337877" cy="753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/>
            <a:t>Думаем и обсуждаем: </a:t>
          </a:r>
          <a:endParaRPr lang="en-US" sz="2100" kern="1200"/>
        </a:p>
      </dsp:txBody>
      <dsp:txXfrm>
        <a:off x="0" y="2209"/>
        <a:ext cx="5337877" cy="753316"/>
      </dsp:txXfrm>
    </dsp:sp>
    <dsp:sp modelId="{A42EC0F7-D4B8-49B4-90BE-90B9B7A3B78F}">
      <dsp:nvSpPr>
        <dsp:cNvPr id="0" name=""/>
        <dsp:cNvSpPr/>
      </dsp:nvSpPr>
      <dsp:spPr>
        <a:xfrm>
          <a:off x="0" y="755525"/>
          <a:ext cx="53378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1A766-B0A4-4547-BB7D-BF8F4F045E31}">
      <dsp:nvSpPr>
        <dsp:cNvPr id="0" name=""/>
        <dsp:cNvSpPr/>
      </dsp:nvSpPr>
      <dsp:spPr>
        <a:xfrm>
          <a:off x="0" y="755525"/>
          <a:ext cx="5337877" cy="753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/>
            <a:t>не болезнь, в функционирование</a:t>
          </a:r>
          <a:endParaRPr lang="en-US" sz="2100" kern="1200"/>
        </a:p>
      </dsp:txBody>
      <dsp:txXfrm>
        <a:off x="0" y="755525"/>
        <a:ext cx="5337877" cy="753316"/>
      </dsp:txXfrm>
    </dsp:sp>
    <dsp:sp modelId="{362726F0-8FDD-487A-9053-6C72859EB414}">
      <dsp:nvSpPr>
        <dsp:cNvPr id="0" name=""/>
        <dsp:cNvSpPr/>
      </dsp:nvSpPr>
      <dsp:spPr>
        <a:xfrm>
          <a:off x="0" y="1508841"/>
          <a:ext cx="53378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BD749-0D82-40D9-A7FC-787172BC34C3}">
      <dsp:nvSpPr>
        <dsp:cNvPr id="0" name=""/>
        <dsp:cNvSpPr/>
      </dsp:nvSpPr>
      <dsp:spPr>
        <a:xfrm>
          <a:off x="0" y="1508841"/>
          <a:ext cx="5337877" cy="753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/>
            <a:t>Решаем задачи:</a:t>
          </a:r>
          <a:endParaRPr lang="en-US" sz="2100" kern="1200"/>
        </a:p>
      </dsp:txBody>
      <dsp:txXfrm>
        <a:off x="0" y="1508841"/>
        <a:ext cx="5337877" cy="753316"/>
      </dsp:txXfrm>
    </dsp:sp>
    <dsp:sp modelId="{C525B31A-4C1A-4648-B27E-F6EB85C4D25F}">
      <dsp:nvSpPr>
        <dsp:cNvPr id="0" name=""/>
        <dsp:cNvSpPr/>
      </dsp:nvSpPr>
      <dsp:spPr>
        <a:xfrm>
          <a:off x="0" y="2262157"/>
          <a:ext cx="53378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9926D-B897-4DAC-8FB5-C03111A20B26}">
      <dsp:nvSpPr>
        <dsp:cNvPr id="0" name=""/>
        <dsp:cNvSpPr/>
      </dsp:nvSpPr>
      <dsp:spPr>
        <a:xfrm>
          <a:off x="0" y="2262157"/>
          <a:ext cx="5337877" cy="753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/>
            <a:t>не вылечить, а расширить активность и участие</a:t>
          </a:r>
          <a:endParaRPr lang="en-US" sz="2100" kern="1200"/>
        </a:p>
      </dsp:txBody>
      <dsp:txXfrm>
        <a:off x="0" y="2262157"/>
        <a:ext cx="5337877" cy="753316"/>
      </dsp:txXfrm>
    </dsp:sp>
    <dsp:sp modelId="{07C3CBB9-6EA8-42E9-9C4C-EFFFC53BB194}">
      <dsp:nvSpPr>
        <dsp:cNvPr id="0" name=""/>
        <dsp:cNvSpPr/>
      </dsp:nvSpPr>
      <dsp:spPr>
        <a:xfrm>
          <a:off x="0" y="3015473"/>
          <a:ext cx="53378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9DA0A-FB16-4608-B303-789EB8BA11E0}">
      <dsp:nvSpPr>
        <dsp:cNvPr id="0" name=""/>
        <dsp:cNvSpPr/>
      </dsp:nvSpPr>
      <dsp:spPr>
        <a:xfrm>
          <a:off x="0" y="3015473"/>
          <a:ext cx="5337877" cy="753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/>
            <a:t>Работаем:</a:t>
          </a:r>
          <a:endParaRPr lang="en-US" sz="2100" kern="1200"/>
        </a:p>
      </dsp:txBody>
      <dsp:txXfrm>
        <a:off x="0" y="3015473"/>
        <a:ext cx="5337877" cy="753316"/>
      </dsp:txXfrm>
    </dsp:sp>
    <dsp:sp modelId="{5F5827E7-47CA-4377-9E9E-CE724D0348A6}">
      <dsp:nvSpPr>
        <dsp:cNvPr id="0" name=""/>
        <dsp:cNvSpPr/>
      </dsp:nvSpPr>
      <dsp:spPr>
        <a:xfrm>
          <a:off x="0" y="3768789"/>
          <a:ext cx="53378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9835F-C2C9-42C8-AC99-F3727E8097E2}">
      <dsp:nvSpPr>
        <dsp:cNvPr id="0" name=""/>
        <dsp:cNvSpPr/>
      </dsp:nvSpPr>
      <dsp:spPr>
        <a:xfrm>
          <a:off x="0" y="3768789"/>
          <a:ext cx="5337877" cy="753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/>
            <a:t>не по одиночке, а мультидисциплинарной командой   </a:t>
          </a:r>
          <a:endParaRPr lang="en-US" sz="2100" kern="1200"/>
        </a:p>
      </dsp:txBody>
      <dsp:txXfrm>
        <a:off x="0" y="3768789"/>
        <a:ext cx="5337877" cy="753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57CCB-3DE1-4CDF-B0F7-ABFE0FFE478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8B461-5587-47E0-B07D-555935FF6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2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6BAB2-E795-4BEB-9A42-95885710F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2524E8-F93B-4D61-86D1-168C19A5D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F5F9C0-4105-413B-BF30-B227D98A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2ACD87-475B-435D-90A3-1D67C4CA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45D348-6832-4B0D-BEB5-F6C94031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BE742-2DCF-4992-9AB4-B20EFEB00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D1C489-2FDE-47E7-A41D-D67F73E91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157797-233E-4AE8-ACAE-2BD9BB1F0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7D270-D0FF-4694-8DC8-4F47870B9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A3C77F-019B-4C52-88A1-6D37E6D8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6AE3CFC-CDD9-42B1-96C3-A8594BEAF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6B4264-A47F-489D-9BC1-B4510760B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121BD7-8CBE-4EA6-B16E-7A32B11C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20CE01-7AB7-49FE-AFCD-F5FFECEC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CE7CEC-6181-4980-AF4E-4A5CBAE2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7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9780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D2084-6695-43A6-8E20-227386086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CF614-9772-4A99-96B9-C5574E405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B9BF0-C78D-4D42-83EC-CBF4793A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34C204-D213-4E02-846E-533E51C7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04FF16-1EAE-4CFC-8F18-61429A00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50198-58EF-4826-AEA5-A34B6947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5AB05C-0151-4B1D-A5D9-73D9B898A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976798-6106-421D-94E5-EDEC4273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EF97AC-91AB-4ADE-A25B-A80D9762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B428C8-C24F-4443-BEC1-F65DCDBC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92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AC1F1-2D40-4852-97BB-0AB2EA51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E8396D-4EFB-41DE-8850-6287B4339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27E730-A70B-4244-920D-C40134A68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0E9B6E-B091-4A32-AF84-C30A3E1EC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B4821B-5310-4A58-A2B5-4B9D277D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38F259-40A3-4678-A709-0BBF9A2F7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08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AE80E-8ECD-459E-9776-AC68054E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8DC55D-FA68-4F1F-89E9-DBF19EE82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4C0F22-580F-414A-9A86-CAE8CFED0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7F8BD6A-BA6D-4249-879B-350B9E61D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78EFD3-827F-4756-9EC6-B9CA5689B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961DA38-4134-438D-8421-89A3F34C6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18AFA8-695E-4B87-BAFF-5F3D6031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9F530C5-D65D-452E-9EB5-01A49C52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69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5AFA0-283F-4E93-903A-CF2AA5E66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F99E8B-8B9A-40B0-B31C-9C27A6627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F65771-70D3-43BE-AFC7-110669EC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80F043-4BBC-4183-AF47-6BE87E13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582DAA0-9A4D-4E42-90B2-F412628D9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23D6F4-0806-4224-9AD2-85C19397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C2C826-617E-4926-A78E-C8DCA5B1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3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F95CB-7B63-45A6-97D3-5288FA705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828D21-DB50-4372-98A8-46291F67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BAD0C1-6835-475B-9E30-941C8A14B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79502B-0790-4FAD-A93D-28D957C9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1EFF80-9D8E-492F-B601-0F8FF893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5D79AC-525A-4734-8008-BED3EDA3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7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BF03C-DB06-49C8-BD53-738064FC0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584C3A-A593-4D76-8F03-A5332EA5F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8BAF71-B97D-4A0E-97AD-6B99DDF1C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1AAFA0-3048-457A-BDB7-8B38D6D1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F55AE-AFBB-4FDD-BFC0-CF47A2A9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B41D01-7819-4C83-94EB-F832535B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67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4A2D0-FB5D-46B3-B099-C91214F36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F2E198-4CF6-4A6E-A592-26D444EE5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D3B9C0-9333-4AA7-BE69-5AE1052B5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87845-25F0-442E-9A38-F053A8790F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866608-B9C8-497B-A9FC-B12CDCD90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D87ABC-1619-40D8-AFF2-8E4962408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316F-558D-4D08-AFF8-93FD28194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05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mailto:rumc-vo@yandex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5D444A-4A2E-44DC-999B-103C36ACF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468" y="1674892"/>
            <a:ext cx="9587740" cy="2278062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6633"/>
                </a:solidFill>
                <a:latin typeface="Book Antiqua" panose="02040602050305030304" pitchFamily="18" charset="0"/>
              </a:rPr>
              <a:t>Современное понимание феномена инвалидности, методология инклюзии и создания доступной среды в образовательной организации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C0B5E8-348E-42E3-BE78-2DF5052B5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750" y="4279510"/>
            <a:ext cx="5009913" cy="252661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BC73EF2-93C6-D27C-F6A4-89A3FEF2E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3483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E8C99B-119D-951A-6901-19ABCF15F1FE}"/>
              </a:ext>
            </a:extLst>
          </p:cNvPr>
          <p:cNvSpPr txBox="1"/>
          <p:nvPr/>
        </p:nvSpPr>
        <p:spPr>
          <a:xfrm>
            <a:off x="265042" y="4757530"/>
            <a:ext cx="58309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Book Antiqua" panose="02040602050305030304" pitchFamily="18" charset="0"/>
                <a:cs typeface="Arial" pitchFamily="34" charset="0"/>
              </a:rPr>
              <a:t>Владимирова Оксана Николаевна</a:t>
            </a:r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, док-р мед. наук, эксперт РУМЦ МГГЭУ,</a:t>
            </a:r>
          </a:p>
          <a:p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профессор кафедры, международный консультант ООН и ЮНИСЭФ по вопросам инвалидности и реабилитации</a:t>
            </a:r>
          </a:p>
          <a:p>
            <a:endParaRPr lang="ru-RU" dirty="0">
              <a:latin typeface="Book Antiqua" panose="02040602050305030304" pitchFamily="18" charset="0"/>
              <a:cs typeface="Arial" pitchFamily="34" charset="0"/>
            </a:endParaRPr>
          </a:p>
          <a:p>
            <a:r>
              <a:rPr lang="ru-RU" b="1" dirty="0">
                <a:latin typeface="Book Antiqua" panose="02040602050305030304" pitchFamily="18" charset="0"/>
                <a:cs typeface="Arial" pitchFamily="34" charset="0"/>
              </a:rPr>
              <a:t> 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1CF82A-C2A4-4DB5-A653-45843F88BF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52"/>
          <a:stretch/>
        </p:blipFill>
        <p:spPr>
          <a:xfrm>
            <a:off x="5718412" y="1086436"/>
            <a:ext cx="6473587" cy="4891283"/>
          </a:xfrm>
          <a:prstGeom prst="rect">
            <a:avLst/>
          </a:prstGeom>
        </p:spPr>
      </p:pic>
      <p:sp>
        <p:nvSpPr>
          <p:cNvPr id="9" name="Rectangle 10">
            <a:extLst>
              <a:ext uri="{FF2B5EF4-FFF2-40B4-BE49-F238E27FC236}">
                <a16:creationId xmlns:a16="http://schemas.microsoft.com/office/drawing/2014/main" id="{824652F4-4924-40E9-BAEA-D795037B3228}"/>
              </a:ext>
            </a:extLst>
          </p:cNvPr>
          <p:cNvSpPr/>
          <p:nvPr/>
        </p:nvSpPr>
        <p:spPr>
          <a:xfrm>
            <a:off x="107617" y="64239"/>
            <a:ext cx="11647061" cy="11656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142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2400" b="1" i="0" u="none" strike="noStrike" kern="1200" cap="none" spc="0" normalizeH="0" baseline="0" noProof="0" dirty="0">
              <a:ln/>
              <a:solidFill>
                <a:srgbClr val="FFFF00"/>
              </a:solidFill>
              <a:effectLst/>
              <a:uLnTx/>
              <a:uFillTx/>
              <a:latin typeface="Rockwell Extra Bold" panose="02060903040505020403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707FCC-A0E3-42A8-888B-3CBF617338A6}"/>
              </a:ext>
            </a:extLst>
          </p:cNvPr>
          <p:cNvSpPr txBox="1"/>
          <p:nvPr/>
        </p:nvSpPr>
        <p:spPr>
          <a:xfrm>
            <a:off x="1732357" y="275811"/>
            <a:ext cx="67605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МКФ формирует новый общий язык </a:t>
            </a:r>
          </a:p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профессионального общения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94CE43-07DD-4010-B9FF-D68BB515DB84}"/>
              </a:ext>
            </a:extLst>
          </p:cNvPr>
          <p:cNvSpPr/>
          <p:nvPr/>
        </p:nvSpPr>
        <p:spPr>
          <a:xfrm>
            <a:off x="27986" y="6533965"/>
            <a:ext cx="12164014" cy="368667"/>
          </a:xfrm>
          <a:prstGeom prst="rect">
            <a:avLst/>
          </a:prstGeom>
          <a:solidFill>
            <a:srgbClr val="FFFF00"/>
          </a:solidFill>
          <a:ln>
            <a:solidFill>
              <a:srgbClr val="1142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/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Владимирова О.Н, 2023 </a:t>
            </a:r>
          </a:p>
        </p:txBody>
      </p:sp>
      <p:graphicFrame>
        <p:nvGraphicFramePr>
          <p:cNvPr id="13" name="TextBox 5">
            <a:extLst>
              <a:ext uri="{FF2B5EF4-FFF2-40B4-BE49-F238E27FC236}">
                <a16:creationId xmlns:a16="http://schemas.microsoft.com/office/drawing/2014/main" id="{82A1783A-8B96-04F3-CC34-0FEA6CAE1C46}"/>
              </a:ext>
            </a:extLst>
          </p:cNvPr>
          <p:cNvGraphicFramePr/>
          <p:nvPr/>
        </p:nvGraphicFramePr>
        <p:xfrm>
          <a:off x="107617" y="1620463"/>
          <a:ext cx="5337877" cy="452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773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7A041-448E-4DB5-BD26-56A63953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3194" y="640080"/>
            <a:ext cx="6635678" cy="35661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1800" dirty="0">
                <a:latin typeface="Book Antiqua" panose="02040602050305030304" pitchFamily="18" charset="0"/>
              </a:rPr>
              <a:t>1</a:t>
            </a:r>
            <a:r>
              <a:rPr lang="en-US" sz="2400" dirty="0">
                <a:latin typeface="Book Antiqua" panose="02040602050305030304" pitchFamily="18" charset="0"/>
              </a:rPr>
              <a:t>) </a:t>
            </a:r>
            <a:r>
              <a:rPr lang="en-US" sz="2400" dirty="0" err="1">
                <a:latin typeface="Book Antiqua" panose="02040602050305030304" pitchFamily="18" charset="0"/>
              </a:rPr>
              <a:t>ценность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каждой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человеческой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личности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2) </a:t>
            </a:r>
            <a:r>
              <a:rPr lang="en-US" sz="2400" dirty="0" err="1">
                <a:latin typeface="Book Antiqua" panose="02040602050305030304" pitchFamily="18" charset="0"/>
              </a:rPr>
              <a:t>каждый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человек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имеет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право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на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общение</a:t>
            </a:r>
            <a:r>
              <a:rPr lang="en-US" sz="2400" dirty="0">
                <a:latin typeface="Book Antiqua" panose="02040602050305030304" pitchFamily="18" charset="0"/>
              </a:rPr>
              <a:t> и </a:t>
            </a:r>
            <a:r>
              <a:rPr lang="en-US" sz="2400" dirty="0" err="1">
                <a:latin typeface="Book Antiqua" panose="02040602050305030304" pitchFamily="18" charset="0"/>
              </a:rPr>
              <a:t>на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то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dirty="0" err="1">
                <a:latin typeface="Book Antiqua" panose="02040602050305030304" pitchFamily="18" charset="0"/>
              </a:rPr>
              <a:t>чтобы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быть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услышанным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3) </a:t>
            </a:r>
            <a:r>
              <a:rPr lang="en-US" sz="2400" dirty="0" err="1">
                <a:latin typeface="Book Antiqua" panose="02040602050305030304" pitchFamily="18" charset="0"/>
              </a:rPr>
              <a:t>все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люди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нуждаются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друг</a:t>
            </a:r>
            <a:r>
              <a:rPr lang="en-US" sz="2400" dirty="0">
                <a:latin typeface="Book Antiqua" panose="02040602050305030304" pitchFamily="18" charset="0"/>
              </a:rPr>
              <a:t> в </a:t>
            </a:r>
            <a:r>
              <a:rPr lang="en-US" sz="2400" dirty="0" err="1">
                <a:latin typeface="Book Antiqua" panose="02040602050305030304" pitchFamily="18" charset="0"/>
              </a:rPr>
              <a:t>друге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4) </a:t>
            </a:r>
            <a:r>
              <a:rPr lang="en-US" sz="2400" dirty="0" err="1">
                <a:latin typeface="Book Antiqua" panose="02040602050305030304" pitchFamily="18" charset="0"/>
              </a:rPr>
              <a:t>подлинное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образование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может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осуществляться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только</a:t>
            </a:r>
            <a:r>
              <a:rPr lang="en-US" sz="2400" dirty="0">
                <a:latin typeface="Book Antiqua" panose="02040602050305030304" pitchFamily="18" charset="0"/>
              </a:rPr>
              <a:t> в </a:t>
            </a:r>
            <a:r>
              <a:rPr lang="en-US" sz="2400" dirty="0" err="1">
                <a:latin typeface="Book Antiqua" panose="02040602050305030304" pitchFamily="18" charset="0"/>
              </a:rPr>
              <a:t>контексте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реальных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взаимоотношений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5) </a:t>
            </a:r>
            <a:r>
              <a:rPr lang="en-US" sz="2400" dirty="0" err="1">
                <a:latin typeface="Book Antiqua" panose="02040602050305030304" pitchFamily="18" charset="0"/>
              </a:rPr>
              <a:t>все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люди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нуждаются</a:t>
            </a:r>
            <a:r>
              <a:rPr lang="en-US" sz="2400" dirty="0">
                <a:latin typeface="Book Antiqua" panose="02040602050305030304" pitchFamily="18" charset="0"/>
              </a:rPr>
              <a:t> в </a:t>
            </a:r>
            <a:r>
              <a:rPr lang="en-US" sz="2400" dirty="0" err="1">
                <a:latin typeface="Book Antiqua" panose="02040602050305030304" pitchFamily="18" charset="0"/>
              </a:rPr>
              <a:t>поддержке</a:t>
            </a:r>
            <a:r>
              <a:rPr lang="en-US" sz="2400" dirty="0">
                <a:latin typeface="Book Antiqua" panose="02040602050305030304" pitchFamily="18" charset="0"/>
              </a:rPr>
              <a:t> и </a:t>
            </a:r>
            <a:r>
              <a:rPr lang="en-US" sz="2400" dirty="0" err="1">
                <a:latin typeface="Book Antiqua" panose="02040602050305030304" pitchFamily="18" charset="0"/>
              </a:rPr>
              <a:t>дружбе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ровесников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6) </a:t>
            </a:r>
            <a:r>
              <a:rPr lang="en-US" sz="2400" dirty="0" err="1">
                <a:latin typeface="Book Antiqua" panose="02040602050305030304" pitchFamily="18" charset="0"/>
              </a:rPr>
              <a:t>для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всех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обучающихся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достижение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прогресса</a:t>
            </a:r>
            <a:r>
              <a:rPr lang="en-US" sz="2400" dirty="0">
                <a:latin typeface="Book Antiqua" panose="02040602050305030304" pitchFamily="18" charset="0"/>
              </a:rPr>
              <a:t>  </a:t>
            </a:r>
            <a:r>
              <a:rPr lang="en-US" sz="2400" dirty="0" err="1">
                <a:latin typeface="Book Antiqua" panose="02040602050305030304" pitchFamily="18" charset="0"/>
              </a:rPr>
              <a:t>основано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на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реабилитационном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потенциале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7) </a:t>
            </a:r>
            <a:r>
              <a:rPr lang="en-US" sz="2400" dirty="0" err="1">
                <a:latin typeface="Book Antiqua" panose="02040602050305030304" pitchFamily="18" charset="0"/>
              </a:rPr>
              <a:t>разнообразие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усиливает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все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стороны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жизни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человека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C17E395-F5A7-4BEC-801F-52867C2405F2}"/>
              </a:ext>
            </a:extLst>
          </p:cNvPr>
          <p:cNvSpPr txBox="1">
            <a:spLocks/>
          </p:cNvSpPr>
          <p:nvPr/>
        </p:nvSpPr>
        <p:spPr>
          <a:xfrm>
            <a:off x="5297760" y="4636008"/>
            <a:ext cx="6251111" cy="1572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Принципы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инклюзивного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образования</a:t>
            </a:r>
            <a:endParaRPr lang="en-US" sz="2400" b="1" dirty="0"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12" name="Picture 11" descr="Два человека, держащих друг друга">
            <a:extLst>
              <a:ext uri="{FF2B5EF4-FFF2-40B4-BE49-F238E27FC236}">
                <a16:creationId xmlns:a16="http://schemas.microsoft.com/office/drawing/2014/main" id="{4FECA636-4663-3AAB-EB4C-31A6435D90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4281" r="30388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5635F29-DD7E-7B6B-6582-1AAAB7778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627" y="5598795"/>
            <a:ext cx="67913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35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47DED-083E-AA85-6D9B-9AEED12AB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29904"/>
            <a:ext cx="8229600" cy="4387328"/>
          </a:xfrm>
        </p:spPr>
        <p:txBody>
          <a:bodyPr/>
          <a:lstStyle/>
          <a:p>
            <a:r>
              <a:rPr lang="ru-RU" sz="6000" b="1" dirty="0">
                <a:solidFill>
                  <a:srgbClr val="FFC000"/>
                </a:solidFill>
                <a:latin typeface="Book Antiqua" panose="02040602050305030304" pitchFamily="18" charset="0"/>
              </a:rPr>
              <a:t>Благодарим за внимание</a:t>
            </a:r>
            <a:br>
              <a:rPr lang="ru-RU" sz="6000" b="1" dirty="0">
                <a:solidFill>
                  <a:srgbClr val="FFC000"/>
                </a:solidFill>
                <a:latin typeface="Book Antiqua" panose="02040602050305030304" pitchFamily="18" charset="0"/>
              </a:rPr>
            </a:br>
            <a:r>
              <a:rPr lang="ru-RU" sz="3200" b="1" dirty="0">
                <a:latin typeface="Book Antiqua" panose="02040602050305030304" pitchFamily="18" charset="0"/>
              </a:rPr>
              <a:t>наши контакты:</a:t>
            </a:r>
            <a:br>
              <a:rPr lang="ru-RU" sz="3200" b="1" dirty="0">
                <a:latin typeface="Book Antiqua" panose="02040602050305030304" pitchFamily="18" charset="0"/>
              </a:rPr>
            </a:br>
            <a:r>
              <a:rPr lang="en-US" sz="4000" b="1" dirty="0">
                <a:latin typeface="Book Antiqua" panose="02040602050305030304" pitchFamily="18" charset="0"/>
                <a:hlinkClick r:id="rId2"/>
              </a:rPr>
              <a:t>rumc-vo@yandex.ru</a:t>
            </a:r>
            <a:br>
              <a:rPr lang="ru-RU" sz="4000" b="1" dirty="0">
                <a:latin typeface="Book Antiqua" panose="02040602050305030304" pitchFamily="18" charset="0"/>
              </a:rPr>
            </a:br>
            <a:r>
              <a:rPr lang="ru-RU" sz="4000" b="1" i="1" dirty="0">
                <a:latin typeface="Book Antiqua" panose="02040602050305030304" pitchFamily="18" charset="0"/>
              </a:rPr>
              <a:t>Мария Михель</a:t>
            </a:r>
            <a:br>
              <a:rPr lang="ru-RU" sz="4000" b="1" dirty="0">
                <a:latin typeface="Book Antiqua" panose="02040602050305030304" pitchFamily="18" charset="0"/>
              </a:rPr>
            </a:br>
            <a:endParaRPr lang="ru-RU" sz="4000" b="1" dirty="0">
              <a:latin typeface="Book Antiqua" panose="0204060205030503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80647D5-1830-59F5-66FD-940EBBFD4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936604"/>
            <a:ext cx="9144000" cy="18859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2122B30-35F7-71FE-8169-3F54FE8F8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8168" y="26293"/>
            <a:ext cx="3045544" cy="143167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56B5E4D-A8C9-AEA5-B435-62D828196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5988" y="40606"/>
            <a:ext cx="6092180" cy="108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1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3568" y="81558"/>
            <a:ext cx="6831310" cy="1178749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Маломобильные группы населения (МГН)  </a:t>
            </a:r>
            <a:endParaRPr lang="ru-RU" sz="3600" b="1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3512" y="921494"/>
            <a:ext cx="424847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>
                <a:ln w="9000" cmpd="sng">
                  <a:solidFill>
                    <a:srgbClr val="5F497A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5F497A">
                        <a:shade val="20000"/>
                        <a:satMod val="245000"/>
                      </a:srgbClr>
                    </a:gs>
                    <a:gs pos="43000">
                      <a:srgbClr val="5F497A">
                        <a:satMod val="255000"/>
                      </a:srgbClr>
                    </a:gs>
                    <a:gs pos="48000">
                      <a:srgbClr val="5F497A">
                        <a:shade val="85000"/>
                        <a:satMod val="255000"/>
                      </a:srgbClr>
                    </a:gs>
                    <a:gs pos="100000">
                      <a:srgbClr val="5F497A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>
                <a:ln w="9000" cmpd="sng">
                  <a:solidFill>
                    <a:srgbClr val="5F497A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5F497A">
                        <a:shade val="20000"/>
                        <a:satMod val="245000"/>
                      </a:srgbClr>
                    </a:gs>
                    <a:gs pos="43000">
                      <a:srgbClr val="5F497A">
                        <a:satMod val="255000"/>
                      </a:srgbClr>
                    </a:gs>
                    <a:gs pos="48000">
                      <a:srgbClr val="5F497A">
                        <a:shade val="85000"/>
                        <a:satMod val="255000"/>
                      </a:srgbClr>
                    </a:gs>
                    <a:gs pos="100000">
                      <a:srgbClr val="5F497A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3600" b="1" cap="all">
                <a:ln w="9000" cmpd="sng">
                  <a:solidFill>
                    <a:srgbClr val="5F497A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5F497A">
                        <a:shade val="20000"/>
                        <a:satMod val="245000"/>
                      </a:srgbClr>
                    </a:gs>
                    <a:gs pos="43000">
                      <a:srgbClr val="5F497A">
                        <a:satMod val="255000"/>
                      </a:srgbClr>
                    </a:gs>
                    <a:gs pos="48000">
                      <a:srgbClr val="5F497A">
                        <a:shade val="85000"/>
                        <a:satMod val="255000"/>
                      </a:srgbClr>
                    </a:gs>
                    <a:gs pos="100000">
                      <a:srgbClr val="5F497A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600" b="1" cap="all" dirty="0">
              <a:ln w="9000" cmpd="sng">
                <a:solidFill>
                  <a:srgbClr val="5F497A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5F497A">
                      <a:shade val="20000"/>
                      <a:satMod val="245000"/>
                    </a:srgbClr>
                  </a:gs>
                  <a:gs pos="43000">
                    <a:srgbClr val="5F497A">
                      <a:satMod val="255000"/>
                    </a:srgbClr>
                  </a:gs>
                  <a:gs pos="48000">
                    <a:srgbClr val="5F497A">
                      <a:shade val="85000"/>
                      <a:satMod val="255000"/>
                    </a:srgbClr>
                  </a:gs>
                  <a:gs pos="100000">
                    <a:srgbClr val="5F497A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48496" y="2873083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>
                <a:ln w="0"/>
                <a:gradFill flip="none">
                  <a:gsLst>
                    <a:gs pos="0">
                      <a:srgbClr val="76923C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76923C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76923C">
                        <a:shade val="65000"/>
                        <a:satMod val="130000"/>
                      </a:srgbClr>
                    </a:gs>
                    <a:gs pos="92000">
                      <a:srgbClr val="76923C">
                        <a:shade val="50000"/>
                        <a:satMod val="120000"/>
                      </a:srgbClr>
                    </a:gs>
                    <a:gs pos="100000">
                      <a:srgbClr val="76923C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4400" b="1" cap="all" dirty="0">
              <a:ln w="0"/>
              <a:gradFill flip="none">
                <a:gsLst>
                  <a:gs pos="0">
                    <a:srgbClr val="76923C">
                      <a:tint val="75000"/>
                      <a:shade val="75000"/>
                      <a:satMod val="170000"/>
                    </a:srgbClr>
                  </a:gs>
                  <a:gs pos="49000">
                    <a:srgbClr val="76923C">
                      <a:tint val="88000"/>
                      <a:shade val="65000"/>
                      <a:satMod val="172000"/>
                    </a:srgbClr>
                  </a:gs>
                  <a:gs pos="50000">
                    <a:srgbClr val="76923C">
                      <a:shade val="65000"/>
                      <a:satMod val="130000"/>
                    </a:srgbClr>
                  </a:gs>
                  <a:gs pos="92000">
                    <a:srgbClr val="76923C">
                      <a:shade val="50000"/>
                      <a:satMod val="120000"/>
                    </a:srgbClr>
                  </a:gs>
                  <a:gs pos="100000">
                    <a:srgbClr val="76923C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56323" y="717084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>
                <a:ln w="9000" cmpd="sng">
                  <a:solidFill>
                    <a:srgbClr val="5F497A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5F497A">
                        <a:shade val="20000"/>
                        <a:satMod val="245000"/>
                      </a:srgbClr>
                    </a:gs>
                    <a:gs pos="43000">
                      <a:srgbClr val="5F497A">
                        <a:satMod val="255000"/>
                      </a:srgbClr>
                    </a:gs>
                    <a:gs pos="48000">
                      <a:srgbClr val="5F497A">
                        <a:shade val="85000"/>
                        <a:satMod val="255000"/>
                      </a:srgbClr>
                    </a:gs>
                    <a:gs pos="100000">
                      <a:srgbClr val="5F497A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200" b="1" cap="all" dirty="0">
              <a:ln w="9000" cmpd="sng">
                <a:solidFill>
                  <a:srgbClr val="5F497A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5F497A">
                      <a:shade val="20000"/>
                      <a:satMod val="245000"/>
                    </a:srgbClr>
                  </a:gs>
                  <a:gs pos="43000">
                    <a:srgbClr val="5F497A">
                      <a:satMod val="255000"/>
                    </a:srgbClr>
                  </a:gs>
                  <a:gs pos="48000">
                    <a:srgbClr val="5F497A">
                      <a:shade val="85000"/>
                      <a:satMod val="255000"/>
                    </a:srgbClr>
                  </a:gs>
                  <a:gs pos="100000">
                    <a:srgbClr val="5F497A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22" y="1809782"/>
            <a:ext cx="108074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Люди, испытывающие затруднения при самостоятельном передвижении, получении услуги, необходимой информации или при ориентировании в пространстве: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 с временным нарушением здоровья,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 с нарушением интеллекта,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 старших возрастов,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беременные женщины,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 с детскими колясками, с малолетними детьми, тележками, багажом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т. д.</a:t>
            </a:r>
          </a:p>
          <a:p>
            <a:r>
              <a:rPr lang="ru-RU" b="1" dirty="0">
                <a:solidFill>
                  <a:srgbClr val="000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3.13 СП 59.13330.2020 Доступность зданий и сооружений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маломобильных групп населения. Актуализированная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редакция СНиП 35-01-2001 (вступил в силу с 01.07.2021)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1624" y="1317248"/>
            <a:ext cx="5736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000714"/>
                </a:solidFill>
              </a:rPr>
              <a:t> </a:t>
            </a:r>
            <a:endParaRPr lang="ru-RU" sz="2800" b="1" dirty="0">
              <a:solidFill>
                <a:srgbClr val="000714"/>
              </a:solidFill>
            </a:endParaRPr>
          </a:p>
        </p:txBody>
      </p:sp>
      <p:pic>
        <p:nvPicPr>
          <p:cNvPr id="10242" name="Picture 2" descr="C:\Users\Учёный секретарь\Downloads\скачанные файлы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" t="-423" r="18588" b="4128"/>
          <a:stretch/>
        </p:blipFill>
        <p:spPr bwMode="auto">
          <a:xfrm>
            <a:off x="10746296" y="3954026"/>
            <a:ext cx="1168582" cy="172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Учёный секретарь\Downloads\images (13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9" r="1"/>
          <a:stretch/>
        </p:blipFill>
        <p:spPr bwMode="auto">
          <a:xfrm>
            <a:off x="8106180" y="5403712"/>
            <a:ext cx="1368152" cy="133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Учёный секретарь\Downloads\images (12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9592381" y="5486114"/>
            <a:ext cx="1280914" cy="128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Учёный секретарь\Downloads\zolotoi-chelovechek-v-invalidnom-kresle-0005615187-preview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3487" r="23770" b="12766"/>
          <a:stretch/>
        </p:blipFill>
        <p:spPr bwMode="auto">
          <a:xfrm>
            <a:off x="10777045" y="1324152"/>
            <a:ext cx="1285621" cy="16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381" y="2491382"/>
            <a:ext cx="1000125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E5A26E2-9760-23E9-45A2-F65D7E0C8A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21" y="31358"/>
            <a:ext cx="1994433" cy="177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1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E2A4E5-26CF-4687-8E66-654626C30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2012950"/>
            <a:ext cx="109728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  <a:cs typeface="Arial" panose="020B0604020202020204" pitchFamily="34" charset="0"/>
              </a:rPr>
              <a:t>Характеристика </a:t>
            </a:r>
            <a:r>
              <a:rPr lang="ru-RU" u="sng" dirty="0">
                <a:latin typeface="Book Antiqua" panose="02040602050305030304" pitchFamily="18" charset="0"/>
                <a:cs typeface="Arial" panose="020B0604020202020204" pitchFamily="34" charset="0"/>
              </a:rPr>
              <a:t>зданий, сооружений и используемых на них информационных средств</a:t>
            </a:r>
            <a:r>
              <a:rPr lang="ru-RU" dirty="0">
                <a:latin typeface="Book Antiqua" panose="02040602050305030304" pitchFamily="18" charset="0"/>
                <a:cs typeface="Arial" panose="020B0604020202020204" pitchFamily="34" charset="0"/>
              </a:rPr>
              <a:t>, обеспечивающая возможность воспользоваться ими маломобильными группами населения.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4D0335-A679-4BEE-B942-7827A1E60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5880" y="6492875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ru-RU" altLang="ru-RU" dirty="0">
                <a:solidFill>
                  <a:prstClr val="black">
                    <a:tint val="75000"/>
                  </a:prstClr>
                </a:solidFill>
              </a:rPr>
              <a:t>Владимирова О.Н.,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AA210-3EF7-4BBD-93E5-67CB2D402E49}"/>
              </a:ext>
            </a:extLst>
          </p:cNvPr>
          <p:cNvSpPr txBox="1"/>
          <p:nvPr/>
        </p:nvSpPr>
        <p:spPr>
          <a:xfrm>
            <a:off x="325515" y="3560123"/>
            <a:ext cx="100177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Book Antiqua" panose="02040602050305030304" pitchFamily="18" charset="0"/>
                <a:cs typeface="Arial" panose="020B0604020202020204" pitchFamily="34" charset="0"/>
              </a:rPr>
              <a:t>Пункт 3.8 СП 59.13330.2020 Доступность зданий и сооружений </a:t>
            </a:r>
          </a:p>
          <a:p>
            <a:r>
              <a:rPr lang="ru-RU" dirty="0">
                <a:latin typeface="Book Antiqua" panose="02040602050305030304" pitchFamily="18" charset="0"/>
                <a:cs typeface="Arial" panose="020B0604020202020204" pitchFamily="34" charset="0"/>
              </a:rPr>
              <a:t>для маломобильных групп населения. Актуализированная</a:t>
            </a:r>
          </a:p>
          <a:p>
            <a:r>
              <a:rPr lang="ru-RU" dirty="0">
                <a:latin typeface="Book Antiqua" panose="02040602050305030304" pitchFamily="18" charset="0"/>
                <a:cs typeface="Arial" panose="020B0604020202020204" pitchFamily="34" charset="0"/>
              </a:rPr>
              <a:t>редакция СНиП 35-01-2001 (вступил в силу с 01.07.2021)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01D119F-B52F-42E6-87D2-AC9CBD631946}"/>
              </a:ext>
            </a:extLst>
          </p:cNvPr>
          <p:cNvSpPr/>
          <p:nvPr/>
        </p:nvSpPr>
        <p:spPr>
          <a:xfrm>
            <a:off x="436880" y="5226476"/>
            <a:ext cx="11145520" cy="8078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Book Antiqua" panose="02040602050305030304" pitchFamily="18" charset="0"/>
              </a:rPr>
              <a:t>СОВРЕМЕННАЯ ТЕНДЕНЦИЯ: </a:t>
            </a:r>
            <a:r>
              <a:rPr lang="ru-RU" sz="2800" b="1" dirty="0">
                <a:latin typeface="Book Antiqua" panose="02040602050305030304" pitchFamily="18" charset="0"/>
              </a:rPr>
              <a:t>ОТ ОБЪЕКТА </a:t>
            </a:r>
            <a:r>
              <a:rPr lang="ru-RU" sz="2800" dirty="0">
                <a:latin typeface="Book Antiqua" panose="02040602050305030304" pitchFamily="18" charset="0"/>
              </a:rPr>
              <a:t>к </a:t>
            </a:r>
            <a:r>
              <a:rPr lang="ru-RU" sz="2800" b="1" dirty="0">
                <a:latin typeface="Book Antiqua" panose="02040602050305030304" pitchFamily="18" charset="0"/>
              </a:rPr>
              <a:t>МАРШРУТУ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C6D656-3F57-9E82-E2E9-CA61C149F7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-1" y="-1"/>
            <a:ext cx="7805530" cy="1845331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8F8B1E5-CB02-1FB6-2E33-54632D9D4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419" y="282851"/>
            <a:ext cx="5019261" cy="1325563"/>
          </a:xfrm>
          <a:solidFill>
            <a:srgbClr val="FFFF00"/>
          </a:solidFill>
        </p:spPr>
        <p:txBody>
          <a:bodyPr/>
          <a:lstStyle/>
          <a:p>
            <a:pPr algn="r"/>
            <a:r>
              <a:rPr lang="ru-RU" b="1" dirty="0">
                <a:latin typeface="Book Antiqua" panose="02040602050305030304" pitchFamily="18" charset="0"/>
              </a:rPr>
              <a:t>Доступность</a:t>
            </a:r>
          </a:p>
        </p:txBody>
      </p:sp>
    </p:spTree>
    <p:extLst>
      <p:ext uri="{BB962C8B-B14F-4D97-AF65-F5344CB8AC3E}">
        <p14:creationId xmlns:p14="http://schemas.microsoft.com/office/powerpoint/2010/main" val="75206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120" y="129043"/>
            <a:ext cx="7429520" cy="83901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itchFamily="34" charset="0"/>
                <a:ea typeface="Verdana" pitchFamily="34" charset="0"/>
                <a:cs typeface="Arial" pitchFamily="34" charset="0"/>
              </a:rPr>
              <a:t> Актуальность создания объектов с доступной средой связана со сменой парадигмы инвалидности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2006" y="1960185"/>
            <a:ext cx="7130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МЕДИЦИНСКИЙ ПОДХОД - людей можно “вылечить” с помощью лекарств или (РЕАБИЛИТАЦИОННЫЙ ПОДХОД) реабилитационных программ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498762" y="2241893"/>
            <a:ext cx="428628" cy="428628"/>
          </a:xfrm>
          <a:prstGeom prst="flowChartConnector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90478" y="3397090"/>
            <a:ext cx="428628" cy="42862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82006" y="2967335"/>
            <a:ext cx="7232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БЛАГОТВОРИТЕЛЬНЫЙ ПОДХОД – людей можно охватить вниманием благотворительных и попечительских служб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498762" y="4427425"/>
            <a:ext cx="428628" cy="428628"/>
          </a:xfrm>
          <a:prstGeom prst="flowChartConnector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98762" y="5457760"/>
            <a:ext cx="428628" cy="428628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309786" y="5210409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4792" y="747415"/>
            <a:ext cx="2558168" cy="50006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Статья 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4672" y="5318128"/>
            <a:ext cx="75378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БИОПСИХОСОЦИАЛЬНЫЙ ПОДХОД  - согласованный взгляд на различные стороны здоровья с биологической, личностной и социальной позиций </a:t>
            </a:r>
            <a:r>
              <a:rPr lang="ru-RU" b="1" dirty="0">
                <a:latin typeface="Book Antiqua" panose="02040602050305030304" pitchFamily="18" charset="0"/>
                <a:cs typeface="Arial" pitchFamily="34" charset="0"/>
              </a:rPr>
              <a:t>(МКФ</a:t>
            </a:r>
            <a:r>
              <a:rPr lang="ru-RU" b="1" dirty="0"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24598" y="4006082"/>
            <a:ext cx="7429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СОЦИАЛЬНЫЙ ПОДХОД – социальная среда не обеспечивает учета особенностей индивида и ограничивает или блокирует участие индивида в жизни общества</a:t>
            </a:r>
          </a:p>
        </p:txBody>
      </p:sp>
      <p:pic>
        <p:nvPicPr>
          <p:cNvPr id="7" name="Рисунок 6" descr="Изображение выглядит как круг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48A97978-CC05-9152-E462-ECCC34118B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06" b="2"/>
          <a:stretch/>
        </p:blipFill>
        <p:spPr bwMode="auto">
          <a:xfrm>
            <a:off x="8772493" y="4130853"/>
            <a:ext cx="3419507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https://spilka.kiev.ua/wp-content/uploads/2012/05/konvenciya_invalidy.jpg">
            <a:extLst>
              <a:ext uri="{FF2B5EF4-FFF2-40B4-BE49-F238E27FC236}">
                <a16:creationId xmlns:a16="http://schemas.microsoft.com/office/drawing/2014/main" id="{95033F40-A59F-DA74-BB8C-93F260903D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6" t="8607" r="6450" b="3586"/>
          <a:stretch/>
        </p:blipFill>
        <p:spPr bwMode="auto">
          <a:xfrm>
            <a:off x="9032653" y="1398131"/>
            <a:ext cx="2558168" cy="3671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wo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9123" y="81634"/>
            <a:ext cx="4421053" cy="1015237"/>
          </a:xfrm>
          <a:solidFill>
            <a:srgbClr val="FFFF00">
              <a:alpha val="50000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Основные понятия </a:t>
            </a:r>
            <a:endParaRPr lang="ru-RU" sz="3200" b="1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3512" y="921494"/>
            <a:ext cx="424847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rgbClr val="5F497A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5F497A">
                        <a:shade val="20000"/>
                        <a:satMod val="245000"/>
                      </a:srgbClr>
                    </a:gs>
                    <a:gs pos="43000">
                      <a:srgbClr val="5F497A">
                        <a:satMod val="255000"/>
                      </a:srgbClr>
                    </a:gs>
                    <a:gs pos="48000">
                      <a:srgbClr val="5F497A">
                        <a:shade val="85000"/>
                        <a:satMod val="255000"/>
                      </a:srgbClr>
                    </a:gs>
                    <a:gs pos="100000">
                      <a:srgbClr val="5F497A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>
                <a:ln w="9000" cmpd="sng">
                  <a:solidFill>
                    <a:srgbClr val="5F497A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5F497A">
                        <a:shade val="20000"/>
                        <a:satMod val="245000"/>
                      </a:srgbClr>
                    </a:gs>
                    <a:gs pos="43000">
                      <a:srgbClr val="5F497A">
                        <a:satMod val="255000"/>
                      </a:srgbClr>
                    </a:gs>
                    <a:gs pos="48000">
                      <a:srgbClr val="5F497A">
                        <a:shade val="85000"/>
                        <a:satMod val="255000"/>
                      </a:srgbClr>
                    </a:gs>
                    <a:gs pos="100000">
                      <a:srgbClr val="5F497A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3600" b="1" cap="all" dirty="0">
                <a:ln w="9000" cmpd="sng">
                  <a:solidFill>
                    <a:srgbClr val="5F497A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5F497A">
                        <a:shade val="20000"/>
                        <a:satMod val="245000"/>
                      </a:srgbClr>
                    </a:gs>
                    <a:gs pos="43000">
                      <a:srgbClr val="5F497A">
                        <a:satMod val="255000"/>
                      </a:srgbClr>
                    </a:gs>
                    <a:gs pos="48000">
                      <a:srgbClr val="5F497A">
                        <a:shade val="85000"/>
                        <a:satMod val="255000"/>
                      </a:srgbClr>
                    </a:gs>
                    <a:gs pos="100000">
                      <a:srgbClr val="5F497A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48496" y="2873083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>
                <a:ln w="0"/>
                <a:gradFill flip="none">
                  <a:gsLst>
                    <a:gs pos="0">
                      <a:srgbClr val="76923C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76923C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76923C">
                        <a:shade val="65000"/>
                        <a:satMod val="130000"/>
                      </a:srgbClr>
                    </a:gs>
                    <a:gs pos="92000">
                      <a:srgbClr val="76923C">
                        <a:shade val="50000"/>
                        <a:satMod val="120000"/>
                      </a:srgbClr>
                    </a:gs>
                    <a:gs pos="100000">
                      <a:srgbClr val="76923C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4400" b="1" cap="all" dirty="0">
              <a:ln w="0"/>
              <a:gradFill flip="none">
                <a:gsLst>
                  <a:gs pos="0">
                    <a:srgbClr val="76923C">
                      <a:tint val="75000"/>
                      <a:shade val="75000"/>
                      <a:satMod val="170000"/>
                    </a:srgbClr>
                  </a:gs>
                  <a:gs pos="49000">
                    <a:srgbClr val="76923C">
                      <a:tint val="88000"/>
                      <a:shade val="65000"/>
                      <a:satMod val="172000"/>
                    </a:srgbClr>
                  </a:gs>
                  <a:gs pos="50000">
                    <a:srgbClr val="76923C">
                      <a:shade val="65000"/>
                      <a:satMod val="130000"/>
                    </a:srgbClr>
                  </a:gs>
                  <a:gs pos="92000">
                    <a:srgbClr val="76923C">
                      <a:shade val="50000"/>
                      <a:satMod val="120000"/>
                    </a:srgbClr>
                  </a:gs>
                  <a:gs pos="100000">
                    <a:srgbClr val="76923C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56323" y="717084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rgbClr val="5F497A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5F497A">
                        <a:shade val="20000"/>
                        <a:satMod val="245000"/>
                      </a:srgbClr>
                    </a:gs>
                    <a:gs pos="43000">
                      <a:srgbClr val="5F497A">
                        <a:satMod val="255000"/>
                      </a:srgbClr>
                    </a:gs>
                    <a:gs pos="48000">
                      <a:srgbClr val="5F497A">
                        <a:shade val="85000"/>
                        <a:satMod val="255000"/>
                      </a:srgbClr>
                    </a:gs>
                    <a:gs pos="100000">
                      <a:srgbClr val="5F497A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200" b="1" cap="all" dirty="0">
              <a:ln w="9000" cmpd="sng">
                <a:solidFill>
                  <a:srgbClr val="5F497A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5F497A">
                      <a:shade val="20000"/>
                      <a:satMod val="245000"/>
                    </a:srgbClr>
                  </a:gs>
                  <a:gs pos="43000">
                    <a:srgbClr val="5F497A">
                      <a:satMod val="255000"/>
                    </a:srgbClr>
                  </a:gs>
                  <a:gs pos="48000">
                    <a:srgbClr val="5F497A">
                      <a:shade val="85000"/>
                      <a:satMod val="255000"/>
                    </a:srgbClr>
                  </a:gs>
                  <a:gs pos="100000">
                    <a:srgbClr val="5F497A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03512" y="1198403"/>
            <a:ext cx="8388932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prstClr val="black"/>
                </a:solidFill>
              </a:rPr>
              <a:t> </a:t>
            </a:r>
            <a:endParaRPr lang="ru-RU" sz="2700" b="1" dirty="0">
              <a:solidFill>
                <a:srgbClr val="002060"/>
              </a:solidFill>
            </a:endParaRPr>
          </a:p>
          <a:p>
            <a:br>
              <a:rPr lang="ru-RU" sz="2700" dirty="0">
                <a:solidFill>
                  <a:prstClr val="black"/>
                </a:solidFill>
              </a:rPr>
            </a:br>
            <a:endParaRPr lang="ru-RU" sz="2800" b="1" dirty="0">
              <a:solidFill>
                <a:srgbClr val="000714"/>
              </a:solidFill>
            </a:endParaRPr>
          </a:p>
          <a:p>
            <a:endParaRPr lang="ru-RU" sz="2800" b="1" dirty="0">
              <a:solidFill>
                <a:srgbClr val="000714"/>
              </a:solidFill>
            </a:endParaRPr>
          </a:p>
          <a:p>
            <a:r>
              <a:rPr lang="ru-RU" sz="2800" b="1" dirty="0">
                <a:solidFill>
                  <a:srgbClr val="000714"/>
                </a:solidFill>
              </a:rPr>
              <a:t> </a:t>
            </a:r>
            <a:r>
              <a:rPr lang="ru-RU" sz="3600" b="1" dirty="0">
                <a:solidFill>
                  <a:srgbClr val="000714"/>
                </a:solidFill>
              </a:rPr>
              <a:t> </a:t>
            </a:r>
            <a:endParaRPr lang="ru-RU" sz="2800" b="1" dirty="0">
              <a:solidFill>
                <a:srgbClr val="00071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47528" y="92149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13958" y="1465628"/>
            <a:ext cx="4896544" cy="8881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rgbClr val="000714"/>
                </a:solidFill>
              </a:rPr>
              <a:t>Биопсихосоциальная</a:t>
            </a:r>
            <a:r>
              <a:rPr lang="ru-RU" b="1" dirty="0">
                <a:solidFill>
                  <a:srgbClr val="000714"/>
                </a:solidFill>
              </a:rPr>
              <a:t> модель инвалидности</a:t>
            </a:r>
          </a:p>
          <a:p>
            <a:pPr algn="ctr"/>
            <a:r>
              <a:rPr lang="ru-RU" b="1" dirty="0">
                <a:solidFill>
                  <a:srgbClr val="000714"/>
                </a:solidFill>
              </a:rPr>
              <a:t>БАРЬЕРЫ, ОБЛЕГЧАЮЩИЕ ФАКТОРЫ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13958" y="2498779"/>
            <a:ext cx="4896544" cy="88819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714"/>
                </a:solidFill>
              </a:rPr>
              <a:t>УНИВЕРСАЛЬНЫЙ ДИЗАЙН </a:t>
            </a:r>
          </a:p>
          <a:p>
            <a:pPr algn="ctr"/>
            <a:r>
              <a:rPr lang="ru-RU" b="1" dirty="0">
                <a:solidFill>
                  <a:srgbClr val="000714"/>
                </a:solidFill>
              </a:rPr>
              <a:t>РАЗУМНОЕ ПРИСПОСОБЛЕНИЕ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13958" y="3534388"/>
            <a:ext cx="4896544" cy="8881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714"/>
                </a:solidFill>
              </a:rPr>
              <a:t> Объект социальной инфраструктуры, приоритетные сферы жизнедеятельности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35845" y="4569997"/>
            <a:ext cx="4896544" cy="71393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714"/>
                </a:solidFill>
              </a:rPr>
              <a:t>  Инвалид</a:t>
            </a:r>
          </a:p>
          <a:p>
            <a:pPr algn="ctr"/>
            <a:r>
              <a:rPr lang="ru-RU" b="1" dirty="0">
                <a:solidFill>
                  <a:srgbClr val="000714"/>
                </a:solidFill>
              </a:rPr>
              <a:t>Лицо с ОВЗ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44555" y="1423690"/>
            <a:ext cx="2544133" cy="767264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714"/>
                </a:solidFill>
              </a:rPr>
              <a:t>МКФ, ВОЗ, 2001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58757" y="2527314"/>
            <a:ext cx="2544133" cy="767264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714"/>
                </a:solidFill>
              </a:rPr>
              <a:t>Конвенция о правах инвалидов, ООН, 2006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33909" y="3623582"/>
            <a:ext cx="2544133" cy="767264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714"/>
                </a:solidFill>
              </a:rPr>
              <a:t>Российское законодательство</a:t>
            </a:r>
          </a:p>
        </p:txBody>
      </p:sp>
      <p:cxnSp>
        <p:nvCxnSpPr>
          <p:cNvPr id="24" name="Прямая со стрелкой 23"/>
          <p:cNvCxnSpPr>
            <a:cxnSpLocks/>
          </p:cNvCxnSpPr>
          <p:nvPr/>
        </p:nvCxnSpPr>
        <p:spPr>
          <a:xfrm flipH="1">
            <a:off x="6841652" y="5143762"/>
            <a:ext cx="706659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4600128" y="6507251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92D050">
                    <a:tint val="75000"/>
                  </a:srgbClr>
                </a:solidFill>
              </a:rPr>
              <a:t>Владимирова О.Н. 2023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2CEB4B9-4787-485C-89C9-8F240458761A}"/>
              </a:ext>
            </a:extLst>
          </p:cNvPr>
          <p:cNvSpPr/>
          <p:nvPr/>
        </p:nvSpPr>
        <p:spPr>
          <a:xfrm>
            <a:off x="7516365" y="4683721"/>
            <a:ext cx="4601654" cy="885026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714"/>
                </a:solidFill>
              </a:rPr>
              <a:t>ФЗ «О социальной защите инвалидов в РФ»</a:t>
            </a:r>
          </a:p>
          <a:p>
            <a:pPr algn="ctr"/>
            <a:r>
              <a:rPr lang="ru-RU" b="1" dirty="0">
                <a:solidFill>
                  <a:srgbClr val="000714"/>
                </a:solidFill>
              </a:rPr>
              <a:t>ФЗ «Об образовании в РФ»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60F58E14-0C00-4E71-925F-BF26128174D8}"/>
              </a:ext>
            </a:extLst>
          </p:cNvPr>
          <p:cNvSpPr/>
          <p:nvPr/>
        </p:nvSpPr>
        <p:spPr>
          <a:xfrm>
            <a:off x="1913958" y="5427703"/>
            <a:ext cx="4896544" cy="8881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714"/>
                </a:solidFill>
              </a:rPr>
              <a:t> ИПРА инвалида </a:t>
            </a:r>
          </a:p>
          <a:p>
            <a:pPr algn="ctr"/>
            <a:r>
              <a:rPr lang="ru-RU" b="1" dirty="0">
                <a:solidFill>
                  <a:srgbClr val="000714"/>
                </a:solidFill>
              </a:rPr>
              <a:t>ИПРА ребенка-инвалида 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C13BDCC0-A396-41B2-BF22-860329726693}"/>
              </a:ext>
            </a:extLst>
          </p:cNvPr>
          <p:cNvCxnSpPr>
            <a:cxnSpLocks/>
            <a:stCxn id="25" idx="1"/>
            <a:endCxn id="26" idx="3"/>
          </p:cNvCxnSpPr>
          <p:nvPr/>
        </p:nvCxnSpPr>
        <p:spPr>
          <a:xfrm flipH="1">
            <a:off x="6810502" y="5126234"/>
            <a:ext cx="705863" cy="74556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79A60C-60FD-CC2A-D7F3-957D8F9A1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13"/>
            <a:ext cx="7175087" cy="993350"/>
          </a:xfrm>
          <a:prstGeom prst="rect">
            <a:avLst/>
          </a:prstGeom>
        </p:spPr>
      </p:pic>
      <p:sp>
        <p:nvSpPr>
          <p:cNvPr id="18" name="Стрелка: влево 17">
            <a:extLst>
              <a:ext uri="{FF2B5EF4-FFF2-40B4-BE49-F238E27FC236}">
                <a16:creationId xmlns:a16="http://schemas.microsoft.com/office/drawing/2014/main" id="{D130F03D-9D59-662D-191D-E4CE52215E29}"/>
              </a:ext>
            </a:extLst>
          </p:cNvPr>
          <p:cNvSpPr/>
          <p:nvPr/>
        </p:nvSpPr>
        <p:spPr>
          <a:xfrm>
            <a:off x="7010400" y="1567827"/>
            <a:ext cx="321887" cy="635450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лево 22">
            <a:extLst>
              <a:ext uri="{FF2B5EF4-FFF2-40B4-BE49-F238E27FC236}">
                <a16:creationId xmlns:a16="http://schemas.microsoft.com/office/drawing/2014/main" id="{85AEFFD6-19E0-46AE-9206-AC7AFBB247E3}"/>
              </a:ext>
            </a:extLst>
          </p:cNvPr>
          <p:cNvSpPr/>
          <p:nvPr/>
        </p:nvSpPr>
        <p:spPr>
          <a:xfrm>
            <a:off x="7071564" y="3700791"/>
            <a:ext cx="321887" cy="635450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лево 27">
            <a:extLst>
              <a:ext uri="{FF2B5EF4-FFF2-40B4-BE49-F238E27FC236}">
                <a16:creationId xmlns:a16="http://schemas.microsoft.com/office/drawing/2014/main" id="{AD528480-B4AB-DAE3-92C5-C36A652C6C32}"/>
              </a:ext>
            </a:extLst>
          </p:cNvPr>
          <p:cNvSpPr/>
          <p:nvPr/>
        </p:nvSpPr>
        <p:spPr>
          <a:xfrm>
            <a:off x="7034037" y="2717751"/>
            <a:ext cx="321887" cy="585651"/>
          </a:xfrm>
          <a:prstGeom prst="lef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03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72CC345-826F-4AB2-A6AD-0CD4E3738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2" y="486184"/>
            <a:ext cx="7363990" cy="1325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Инклюзивное образование</a:t>
            </a:r>
            <a:endParaRPr lang="ru-RU" b="1"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6" name="Рисунок 6" descr="Изображение выглядит как текст, логотип, Шрифт, круг&#10;&#10;Автоматически созданное описание">
            <a:extLst>
              <a:ext uri="{FF2B5EF4-FFF2-40B4-BE49-F238E27FC236}">
                <a16:creationId xmlns:a16="http://schemas.microsoft.com/office/drawing/2014/main" id="{D492CB9E-3E2A-B6F3-C28D-9BDAF3C115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 bwMode="auto">
          <a:xfrm>
            <a:off x="581526" y="258142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Изображение выглядит как круг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D2664C86-D2B8-5804-F6BE-16789B1B4F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06" b="2"/>
          <a:stretch/>
        </p:blipFill>
        <p:spPr bwMode="auto">
          <a:xfrm>
            <a:off x="581526" y="3486449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2B8E98A-AB64-450E-A21F-7E1D05BA7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2" y="1946684"/>
            <a:ext cx="73639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Book Antiqua" panose="02040602050305030304" pitchFamily="18" charset="0"/>
                <a:cs typeface="Arial" panose="020B0604020202020204" pitchFamily="34" charset="0"/>
              </a:rPr>
              <a:t>Статья 2, пункт </a:t>
            </a:r>
            <a:r>
              <a:rPr lang="ru-RU" b="1" i="0" dirty="0"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27 </a:t>
            </a:r>
            <a:r>
              <a:rPr lang="ru-RU" b="1" dirty="0">
                <a:latin typeface="Book Antiqua" panose="02040602050305030304" pitchFamily="18" charset="0"/>
                <a:cs typeface="Arial" panose="020B0604020202020204" pitchFamily="34" charset="0"/>
              </a:rPr>
              <a:t>Федерального закона от 29.12.2012 N 273-ФЗ  </a:t>
            </a:r>
          </a:p>
          <a:p>
            <a:pPr marL="0" indent="0">
              <a:buNone/>
            </a:pPr>
            <a:r>
              <a:rPr lang="ru-RU" b="1" dirty="0">
                <a:latin typeface="Book Antiqua" panose="02040602050305030304" pitchFamily="18" charset="0"/>
                <a:cs typeface="Arial" panose="020B0604020202020204" pitchFamily="34" charset="0"/>
              </a:rPr>
              <a:t>"Об образовании в Российской Федерации"  </a:t>
            </a:r>
          </a:p>
          <a:p>
            <a:pPr marL="0" indent="0">
              <a:buNone/>
            </a:pPr>
            <a:endParaRPr lang="ru-RU" b="1" i="0" dirty="0">
              <a:effectLst/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i="0" dirty="0">
                <a:solidFill>
                  <a:srgbClr val="00206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инклюзивное образование 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</a:p>
          <a:p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3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9A1F5A-E57E-4178-8F57-A18DC747E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6EC3FCD-8CC3-4661-9217-48E3EAB4E6DD}"/>
              </a:ext>
            </a:extLst>
          </p:cNvPr>
          <p:cNvSpPr txBox="1">
            <a:spLocks/>
          </p:cNvSpPr>
          <p:nvPr/>
        </p:nvSpPr>
        <p:spPr>
          <a:xfrm>
            <a:off x="386304" y="2263864"/>
            <a:ext cx="4691551" cy="1176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</a:t>
            </a:r>
            <a:r>
              <a:rPr lang="en-US" sz="33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Право</a:t>
            </a:r>
            <a:r>
              <a:rPr lang="en-US" sz="33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</a:t>
            </a:r>
            <a:r>
              <a:rPr lang="en-US" sz="33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образование</a:t>
            </a:r>
            <a:endParaRPr lang="ru-RU" sz="33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US" sz="3300" b="1" i="1" dirty="0" err="1">
                <a:latin typeface="Book Antiqua" panose="02040602050305030304" pitchFamily="18" charset="0"/>
              </a:rPr>
              <a:t>Статья</a:t>
            </a:r>
            <a:r>
              <a:rPr lang="en-US" sz="3300" b="1" i="1" dirty="0">
                <a:latin typeface="Book Antiqua" panose="02040602050305030304" pitchFamily="18" charset="0"/>
              </a:rPr>
              <a:t> 5, </a:t>
            </a:r>
            <a:r>
              <a:rPr lang="en-US" sz="3300" b="1" i="1" dirty="0" err="1">
                <a:latin typeface="Book Antiqua" panose="02040602050305030304" pitchFamily="18" charset="0"/>
              </a:rPr>
              <a:t>пункт</a:t>
            </a:r>
            <a:r>
              <a:rPr lang="en-US" sz="3300" b="1" i="1" dirty="0">
                <a:latin typeface="Book Antiqua" panose="02040602050305030304" pitchFamily="18" charset="0"/>
              </a:rPr>
              <a:t> 5, </a:t>
            </a:r>
            <a:r>
              <a:rPr lang="en-US" sz="3300" b="1" i="1" dirty="0" err="1">
                <a:latin typeface="Book Antiqua" panose="02040602050305030304" pitchFamily="18" charset="0"/>
              </a:rPr>
              <a:t>подпункт</a:t>
            </a:r>
            <a:r>
              <a:rPr lang="en-US" sz="3300" b="1" i="1" dirty="0">
                <a:latin typeface="Book Antiqua" panose="02040602050305030304" pitchFamily="18" charset="0"/>
              </a:rPr>
              <a:t> 1</a:t>
            </a:r>
            <a:r>
              <a:rPr lang="en-US" sz="3300" b="1" i="1" dirty="0">
                <a:effectLst/>
                <a:latin typeface="Book Antiqua" panose="02040602050305030304" pitchFamily="18" charset="0"/>
              </a:rPr>
              <a:t> </a:t>
            </a:r>
            <a:r>
              <a:rPr lang="en-US" sz="3300" b="1" i="1" dirty="0" err="1">
                <a:latin typeface="Book Antiqua" panose="02040602050305030304" pitchFamily="18" charset="0"/>
              </a:rPr>
              <a:t>Федерального</a:t>
            </a:r>
            <a:r>
              <a:rPr lang="en-US" sz="3300" b="1" i="1" dirty="0">
                <a:latin typeface="Book Antiqua" panose="02040602050305030304" pitchFamily="18" charset="0"/>
              </a:rPr>
              <a:t> </a:t>
            </a:r>
            <a:r>
              <a:rPr lang="en-US" sz="3300" b="1" i="1" dirty="0" err="1">
                <a:latin typeface="Book Antiqua" panose="02040602050305030304" pitchFamily="18" charset="0"/>
              </a:rPr>
              <a:t>закона</a:t>
            </a:r>
            <a:r>
              <a:rPr lang="en-US" sz="3300" b="1" i="1" dirty="0">
                <a:latin typeface="Book Antiqua" panose="02040602050305030304" pitchFamily="18" charset="0"/>
              </a:rPr>
              <a:t> </a:t>
            </a:r>
            <a:r>
              <a:rPr lang="en-US" sz="3300" b="1" i="1" dirty="0" err="1">
                <a:latin typeface="Book Antiqua" panose="02040602050305030304" pitchFamily="18" charset="0"/>
              </a:rPr>
              <a:t>от</a:t>
            </a:r>
            <a:r>
              <a:rPr lang="en-US" sz="3300" b="1" i="1" dirty="0">
                <a:latin typeface="Book Antiqua" panose="02040602050305030304" pitchFamily="18" charset="0"/>
              </a:rPr>
              <a:t> 29.12.2012 N 273-ФЗ  "</a:t>
            </a:r>
            <a:r>
              <a:rPr lang="en-US" sz="3300" b="1" i="1" dirty="0" err="1">
                <a:latin typeface="Book Antiqua" panose="02040602050305030304" pitchFamily="18" charset="0"/>
              </a:rPr>
              <a:t>Об</a:t>
            </a:r>
            <a:r>
              <a:rPr lang="en-US" sz="3300" b="1" i="1" dirty="0">
                <a:latin typeface="Book Antiqua" panose="02040602050305030304" pitchFamily="18" charset="0"/>
              </a:rPr>
              <a:t> </a:t>
            </a:r>
            <a:r>
              <a:rPr lang="en-US" sz="3300" b="1" i="1" dirty="0" err="1">
                <a:latin typeface="Book Antiqua" panose="02040602050305030304" pitchFamily="18" charset="0"/>
              </a:rPr>
              <a:t>образовании</a:t>
            </a:r>
            <a:r>
              <a:rPr lang="en-US" sz="3300" b="1" i="1" dirty="0">
                <a:latin typeface="Book Antiqua" panose="02040602050305030304" pitchFamily="18" charset="0"/>
              </a:rPr>
              <a:t> в </a:t>
            </a:r>
            <a:r>
              <a:rPr lang="en-US" sz="3300" b="1" i="1" dirty="0" err="1">
                <a:latin typeface="Book Antiqua" panose="02040602050305030304" pitchFamily="18" charset="0"/>
              </a:rPr>
              <a:t>Российской</a:t>
            </a:r>
            <a:r>
              <a:rPr lang="en-US" sz="3300" b="1" i="1" dirty="0">
                <a:latin typeface="Book Antiqua" panose="02040602050305030304" pitchFamily="18" charset="0"/>
              </a:rPr>
              <a:t> </a:t>
            </a:r>
            <a:r>
              <a:rPr lang="en-US" sz="3300" b="1" i="1" dirty="0" err="1">
                <a:latin typeface="Book Antiqua" panose="02040602050305030304" pitchFamily="18" charset="0"/>
              </a:rPr>
              <a:t>Федерации</a:t>
            </a:r>
            <a:r>
              <a:rPr lang="en-US" sz="3300" b="1" i="1" dirty="0">
                <a:latin typeface="Book Antiqua" panose="02040602050305030304" pitchFamily="18" charset="0"/>
              </a:rPr>
              <a:t>"  </a:t>
            </a:r>
          </a:p>
          <a:p>
            <a:pPr algn="ctr">
              <a:spcAft>
                <a:spcPts val="600"/>
              </a:spcAft>
              <a:defRPr/>
            </a:pPr>
            <a:endParaRPr lang="en-US" b="1" kern="12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FD44B4-B36A-3E11-817B-E3CCAE126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04" y="3762841"/>
            <a:ext cx="3836894" cy="1918447"/>
          </a:xfrm>
          <a:prstGeom prst="rect">
            <a:avLst/>
          </a:prstGeom>
        </p:spPr>
      </p:pic>
      <p:sp>
        <p:nvSpPr>
          <p:cNvPr id="18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43E46A-75FB-47D0-B29F-9AE99710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882" y="1305506"/>
            <a:ext cx="6796091" cy="53924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endParaRPr lang="en-US" sz="24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Book Antiqua" panose="02040602050305030304" pitchFamily="18" charset="0"/>
              </a:rPr>
              <a:t>- </a:t>
            </a:r>
            <a:r>
              <a:rPr lang="en-US" sz="2000" dirty="0" err="1">
                <a:latin typeface="Book Antiqua" panose="02040602050305030304" pitchFamily="18" charset="0"/>
              </a:rPr>
              <a:t>создаются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latin typeface="Book Antiqua" panose="02040602050305030304" pitchFamily="18" charset="0"/>
              </a:rPr>
              <a:t>необходимые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latin typeface="Book Antiqua" panose="02040602050305030304" pitchFamily="18" charset="0"/>
              </a:rPr>
              <a:t>условия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latin typeface="Book Antiqua" panose="02040602050305030304" pitchFamily="18" charset="0"/>
              </a:rPr>
              <a:t>для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latin typeface="Book Antiqua" panose="02040602050305030304" pitchFamily="18" charset="0"/>
              </a:rPr>
              <a:t>получения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latin typeface="Book Antiqua" panose="02040602050305030304" pitchFamily="18" charset="0"/>
              </a:rPr>
              <a:t>без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latin typeface="Book Antiqua" panose="02040602050305030304" pitchFamily="18" charset="0"/>
              </a:rPr>
              <a:t>дискриминации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latin typeface="Book Antiqua" panose="02040602050305030304" pitchFamily="18" charset="0"/>
              </a:rPr>
              <a:t>качественного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latin typeface="Book Antiqua" panose="02040602050305030304" pitchFamily="18" charset="0"/>
              </a:rPr>
              <a:t>образования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latin typeface="Book Antiqua" panose="02040602050305030304" pitchFamily="18" charset="0"/>
              </a:rPr>
              <a:t>лицами</a:t>
            </a:r>
            <a:r>
              <a:rPr lang="en-US" sz="2000" b="1" dirty="0">
                <a:latin typeface="Book Antiqua" panose="02040602050305030304" pitchFamily="18" charset="0"/>
              </a:rPr>
              <a:t> с ОВЗ</a:t>
            </a:r>
            <a:r>
              <a:rPr lang="en-US" sz="2000" dirty="0"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latin typeface="Book Antiqua" panose="02040602050305030304" pitchFamily="18" charset="0"/>
              </a:rPr>
              <a:t>для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коррекции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нарушений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развития</a:t>
            </a:r>
            <a:r>
              <a:rPr lang="en-US" sz="2000" dirty="0">
                <a:latin typeface="Book Antiqua" panose="02040602050305030304" pitchFamily="18" charset="0"/>
              </a:rPr>
              <a:t> и </a:t>
            </a:r>
            <a:r>
              <a:rPr lang="en-US" sz="2000" dirty="0" err="1">
                <a:latin typeface="Book Antiqua" panose="02040602050305030304" pitchFamily="18" charset="0"/>
              </a:rPr>
              <a:t>социальной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адаптации</a:t>
            </a:r>
            <a:r>
              <a:rPr lang="en-US" sz="2000" dirty="0"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latin typeface="Book Antiqua" panose="02040602050305030304" pitchFamily="18" charset="0"/>
              </a:rPr>
              <a:t>оказания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ранней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коррекционной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помощи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на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основе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специальных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педагогических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подходов</a:t>
            </a:r>
            <a:r>
              <a:rPr lang="en-US" sz="2000" dirty="0">
                <a:latin typeface="Book Antiqua" panose="02040602050305030304" pitchFamily="18" charset="0"/>
              </a:rPr>
              <a:t> и </a:t>
            </a:r>
            <a:r>
              <a:rPr lang="en-US" sz="2000" dirty="0" err="1">
                <a:latin typeface="Book Antiqua" panose="02040602050305030304" pitchFamily="18" charset="0"/>
              </a:rPr>
              <a:t>наиболее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подходящих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для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этих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лиц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языков</a:t>
            </a:r>
            <a:r>
              <a:rPr lang="en-US" sz="2000" dirty="0"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latin typeface="Book Antiqua" panose="02040602050305030304" pitchFamily="18" charset="0"/>
              </a:rPr>
              <a:t>методов</a:t>
            </a:r>
            <a:r>
              <a:rPr lang="en-US" sz="2000" dirty="0">
                <a:latin typeface="Book Antiqua" panose="02040602050305030304" pitchFamily="18" charset="0"/>
              </a:rPr>
              <a:t> и </a:t>
            </a:r>
            <a:r>
              <a:rPr lang="en-US" sz="2000" dirty="0" err="1">
                <a:latin typeface="Book Antiqua" panose="02040602050305030304" pitchFamily="18" charset="0"/>
              </a:rPr>
              <a:t>способов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общения</a:t>
            </a:r>
            <a:r>
              <a:rPr lang="en-US" sz="2000" dirty="0">
                <a:latin typeface="Book Antiqua" panose="02040602050305030304" pitchFamily="18" charset="0"/>
              </a:rPr>
              <a:t> и </a:t>
            </a:r>
            <a:r>
              <a:rPr lang="en-US" sz="2000" dirty="0" err="1">
                <a:latin typeface="Book Antiqua" panose="02040602050305030304" pitchFamily="18" charset="0"/>
              </a:rPr>
              <a:t>условия</a:t>
            </a:r>
            <a:r>
              <a:rPr lang="en-US" sz="2000" dirty="0">
                <a:latin typeface="Book Antiqua" panose="02040602050305030304" pitchFamily="18" charset="0"/>
              </a:rPr>
              <a:t>, в </a:t>
            </a:r>
            <a:r>
              <a:rPr lang="en-US" sz="2000" dirty="0" err="1">
                <a:latin typeface="Book Antiqua" panose="02040602050305030304" pitchFamily="18" charset="0"/>
              </a:rPr>
              <a:t>максимальной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степени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способствующие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получению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образования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определенного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уровня</a:t>
            </a:r>
            <a:r>
              <a:rPr lang="en-US" sz="2000" dirty="0">
                <a:latin typeface="Book Antiqua" panose="02040602050305030304" pitchFamily="18" charset="0"/>
              </a:rPr>
              <a:t> и </a:t>
            </a:r>
            <a:r>
              <a:rPr lang="en-US" sz="2000" dirty="0" err="1">
                <a:latin typeface="Book Antiqua" panose="02040602050305030304" pitchFamily="18" charset="0"/>
              </a:rPr>
              <a:t>определенной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направленности</a:t>
            </a:r>
            <a:r>
              <a:rPr lang="en-US" sz="2000" dirty="0">
                <a:latin typeface="Book Antiqua" panose="02040602050305030304" pitchFamily="18" charset="0"/>
              </a:rPr>
              <a:t>, а </a:t>
            </a:r>
            <a:r>
              <a:rPr lang="en-US" sz="2000" dirty="0" err="1">
                <a:latin typeface="Book Antiqua" panose="02040602050305030304" pitchFamily="18" charset="0"/>
              </a:rPr>
              <a:t>также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социальному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развитию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этих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лиц</a:t>
            </a:r>
            <a:r>
              <a:rPr lang="en-US" sz="2000" dirty="0">
                <a:latin typeface="Book Antiqua" panose="02040602050305030304" pitchFamily="18" charset="0"/>
              </a:rPr>
              <a:t>, в </a:t>
            </a:r>
            <a:r>
              <a:rPr lang="en-US" sz="2000" dirty="0" err="1">
                <a:latin typeface="Book Antiqua" panose="02040602050305030304" pitchFamily="18" charset="0"/>
              </a:rPr>
              <a:t>том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числе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посредством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организации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инклюзивного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образования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лиц</a:t>
            </a:r>
            <a:r>
              <a:rPr lang="en-US" sz="2000" dirty="0">
                <a:latin typeface="Book Antiqua" panose="02040602050305030304" pitchFamily="18" charset="0"/>
              </a:rPr>
              <a:t>  с ОВЗ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9B8CD7-3807-50E3-11D7-68EDABC7176B}"/>
              </a:ext>
            </a:extLst>
          </p:cNvPr>
          <p:cNvSpPr txBox="1"/>
          <p:nvPr/>
        </p:nvSpPr>
        <p:spPr>
          <a:xfrm>
            <a:off x="381049" y="78030"/>
            <a:ext cx="104957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Book Antiqua" panose="02040602050305030304" pitchFamily="18" charset="0"/>
              </a:rPr>
              <a:t>В </a:t>
            </a:r>
            <a:r>
              <a:rPr lang="en-US" sz="2800" b="1" dirty="0" err="1">
                <a:latin typeface="Book Antiqua" panose="02040602050305030304" pitchFamily="18" charset="0"/>
              </a:rPr>
              <a:t>целях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реализации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права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каждого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человека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на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образование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федеральными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государственными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органами</a:t>
            </a:r>
            <a:r>
              <a:rPr lang="en-US" sz="2800" b="1" dirty="0">
                <a:latin typeface="Book Antiqua" panose="02040602050305030304" pitchFamily="18" charset="0"/>
              </a:rPr>
              <a:t>, </a:t>
            </a:r>
            <a:r>
              <a:rPr lang="en-US" sz="2800" b="1" dirty="0" err="1">
                <a:latin typeface="Book Antiqua" panose="02040602050305030304" pitchFamily="18" charset="0"/>
              </a:rPr>
              <a:t>органами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государственной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власти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субъектов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Российской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Федерации</a:t>
            </a:r>
            <a:r>
              <a:rPr lang="en-US" sz="2800" b="1" dirty="0">
                <a:latin typeface="Book Antiqua" panose="02040602050305030304" pitchFamily="18" charset="0"/>
              </a:rPr>
              <a:t> и </a:t>
            </a:r>
            <a:r>
              <a:rPr lang="en-US" sz="2800" b="1" dirty="0" err="1">
                <a:latin typeface="Book Antiqua" panose="02040602050305030304" pitchFamily="18" charset="0"/>
              </a:rPr>
              <a:t>органами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местного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самоуправления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99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3"/>
          <p:cNvSpPr>
            <a:spLocks noGrp="1"/>
          </p:cNvSpPr>
          <p:nvPr>
            <p:ph type="title"/>
          </p:nvPr>
        </p:nvSpPr>
        <p:spPr>
          <a:xfrm>
            <a:off x="3515557" y="1"/>
            <a:ext cx="8574843" cy="1152525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2800" b="1" dirty="0">
                <a:solidFill>
                  <a:srgbClr val="0066CC"/>
                </a:solidFill>
              </a:rPr>
            </a:br>
            <a:r>
              <a:rPr lang="ru-RU" sz="2700" b="1" dirty="0">
                <a:latin typeface="Arial Black" pitchFamily="34" charset="0"/>
              </a:rPr>
              <a:t>Принципиальные подходы к формированию доступной среды для инвалидов</a:t>
            </a:r>
            <a:br>
              <a:rPr lang="ru-RU" sz="2700" b="1" dirty="0"/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58801" y="2045653"/>
            <a:ext cx="4980608" cy="452596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b="1" u="sng" dirty="0">
              <a:solidFill>
                <a:srgbClr val="990033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Универсальный дизайн</a:t>
            </a:r>
          </a:p>
          <a:p>
            <a:pPr marL="274320" indent="0" eaLnBrk="1" fontAlgn="auto" hangingPunct="1">
              <a:spcAft>
                <a:spcPts val="0"/>
              </a:spcAft>
              <a:buNone/>
              <a:defRPr/>
            </a:pPr>
            <a:endParaRPr lang="ru-RU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0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дизайн предметов,</a:t>
            </a:r>
          </a:p>
          <a:p>
            <a:pPr marL="274320" indent="0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обстановок, программ и услуг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призванный их сделать в 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возможной степени </a:t>
            </a:r>
            <a:r>
              <a:rPr lang="ru-RU" sz="2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пригодными к использованию </a:t>
            </a:r>
          </a:p>
          <a:p>
            <a:pPr marL="274320" indent="0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2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всех людей</a:t>
            </a:r>
            <a:endParaRPr lang="ru-RU" sz="2600" u="sng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0" eaLnBrk="1" fontAlgn="auto" hangingPunct="1">
              <a:spcAft>
                <a:spcPts val="0"/>
              </a:spcAft>
              <a:buNone/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0" eaLnBrk="1" fontAlgn="auto" hangingPunct="1">
              <a:spcAft>
                <a:spcPts val="0"/>
              </a:spcAft>
              <a:buNone/>
              <a:defRPr/>
            </a:pPr>
            <a:endParaRPr lang="ru-RU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0" eaLnBrk="1" fontAlgn="auto" hangingPunct="1">
              <a:spcAft>
                <a:spcPts val="0"/>
              </a:spcAft>
              <a:buNone/>
              <a:defRPr/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70600" y="1798638"/>
            <a:ext cx="6019800" cy="46863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400" b="1" u="sng" dirty="0">
              <a:solidFill>
                <a:srgbClr val="990033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Разумное приспособление</a:t>
            </a:r>
          </a:p>
          <a:p>
            <a:pPr marL="274320" indent="0" eaLnBrk="1" fontAlgn="auto" hangingPunct="1">
              <a:spcAft>
                <a:spcPts val="0"/>
              </a:spcAft>
              <a:buNone/>
              <a:defRPr/>
            </a:pP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внесение, когда это нужно </a:t>
            </a: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конкретном случае, необходимых и подходящих модификаций и коррективов,</a:t>
            </a: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становящихся несоразмерным и неоправданным бременем</a:t>
            </a:r>
          </a:p>
          <a:p>
            <a:pPr marL="274320" indent="0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0" eaLnBrk="1" fontAlgn="auto" hangingPunct="1">
              <a:spcAft>
                <a:spcPts val="0"/>
              </a:spcAft>
              <a:buNone/>
              <a:defRPr/>
            </a:pPr>
            <a:endParaRPr lang="ru-RU" sz="2900" b="1" dirty="0">
              <a:solidFill>
                <a:srgbClr val="990033"/>
              </a:solidFill>
            </a:endParaRPr>
          </a:p>
        </p:txBody>
      </p:sp>
      <p:sp>
        <p:nvSpPr>
          <p:cNvPr id="66565" name="TextBox 1"/>
          <p:cNvSpPr txBox="1">
            <a:spLocks noChangeArrowheads="1"/>
          </p:cNvSpPr>
          <p:nvPr/>
        </p:nvSpPr>
        <p:spPr bwMode="auto">
          <a:xfrm>
            <a:off x="6099651" y="1152526"/>
            <a:ext cx="5113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Конвенция о правах инвалидов, ООН, 2006;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ст. 2 Определения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6B8A653-6822-DD39-FD5A-A8CDE0EDE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68486" cy="148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6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762001" y="1700213"/>
            <a:ext cx="5046664" cy="4525962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b="1" u="sng" dirty="0">
              <a:solidFill>
                <a:srgbClr val="990033"/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500" b="1" u="sng" dirty="0">
                <a:solidFill>
                  <a:srgbClr val="002060"/>
                </a:solidFill>
              </a:rPr>
              <a:t> </a:t>
            </a:r>
            <a:r>
              <a:rPr lang="ru-RU" sz="4600" b="1" u="sng" dirty="0">
                <a:solidFill>
                  <a:srgbClr val="002060"/>
                </a:solidFill>
              </a:rPr>
              <a:t>Барьеры</a:t>
            </a:r>
          </a:p>
          <a:p>
            <a:pPr marL="274320" indent="0" eaLnBrk="1" fontAlgn="auto" hangingPunct="1">
              <a:spcAft>
                <a:spcPts val="0"/>
              </a:spcAft>
              <a:buNone/>
              <a:defRPr/>
            </a:pPr>
            <a:endParaRPr lang="ru-RU" sz="2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20" indent="0" eaLnBrk="1" fontAlgn="auto" hangingPunct="1">
              <a:spcAft>
                <a:spcPts val="0"/>
              </a:spcAft>
              <a:buNone/>
              <a:defRPr/>
            </a:pPr>
            <a:endParaRPr lang="ru-RU" sz="2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факторы, которые имеют место в окружающей человека среде, которые посредством своего отсутствия или присутствия ограничивают функционирование и создают инвалидность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ru-RU" sz="37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665843" y="1600200"/>
            <a:ext cx="5402487" cy="4686300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b="1" u="sng" dirty="0">
              <a:solidFill>
                <a:srgbClr val="990033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500" b="1" u="sng" dirty="0">
                <a:solidFill>
                  <a:srgbClr val="FF0000"/>
                </a:solidFill>
              </a:rPr>
              <a:t> </a:t>
            </a:r>
            <a:r>
              <a:rPr lang="ru-RU" sz="3800" b="1" u="sng" dirty="0">
                <a:solidFill>
                  <a:srgbClr val="002060"/>
                </a:solidFill>
              </a:rPr>
              <a:t>Облегчающие факторы=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800" b="1" u="sng" dirty="0" err="1">
                <a:solidFill>
                  <a:srgbClr val="002060"/>
                </a:solidFill>
              </a:rPr>
              <a:t>фасилитаторы</a:t>
            </a:r>
            <a:endParaRPr lang="ru-RU" sz="3800" b="1" u="sng" dirty="0">
              <a:solidFill>
                <a:srgbClr val="002060"/>
              </a:solidFill>
            </a:endParaRPr>
          </a:p>
          <a:p>
            <a:pPr marL="274320" indent="0" eaLnBrk="1" fontAlgn="auto" hangingPunct="1">
              <a:spcAft>
                <a:spcPts val="0"/>
              </a:spcAft>
              <a:buNone/>
              <a:defRPr/>
            </a:pPr>
            <a:endParaRPr lang="ru-RU" sz="2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факторы в окружающей человека среде, которые благодаря своему присутствию или отсутствию, улучшают функционирование и снижают инвалидность </a:t>
            </a:r>
            <a:endParaRPr lang="ru-RU" sz="3400" b="1" dirty="0">
              <a:solidFill>
                <a:srgbClr val="990033"/>
              </a:solidFill>
            </a:endParaRPr>
          </a:p>
        </p:txBody>
      </p:sp>
      <p:sp>
        <p:nvSpPr>
          <p:cNvPr id="67589" name="TextBox 2"/>
          <p:cNvSpPr txBox="1">
            <a:spLocks noChangeArrowheads="1"/>
          </p:cNvSpPr>
          <p:nvPr/>
        </p:nvSpPr>
        <p:spPr bwMode="auto">
          <a:xfrm>
            <a:off x="3231473" y="1204870"/>
            <a:ext cx="88368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cs typeface="Times New Roman" pitchFamily="18" charset="0"/>
              </a:rPr>
              <a:t>Международная классификация функционирования, ВОЗ, 2001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59884837-9B3E-40A7-B336-6156CBEA3B8B}"/>
              </a:ext>
            </a:extLst>
          </p:cNvPr>
          <p:cNvSpPr txBox="1">
            <a:spLocks/>
          </p:cNvSpPr>
          <p:nvPr/>
        </p:nvSpPr>
        <p:spPr>
          <a:xfrm>
            <a:off x="3515557" y="1"/>
            <a:ext cx="8574843" cy="115252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ru-RU" sz="2800" b="1">
                <a:solidFill>
                  <a:srgbClr val="0066CC"/>
                </a:solidFill>
              </a:rPr>
            </a:br>
            <a:r>
              <a:rPr lang="ru-RU" sz="2700" b="1">
                <a:latin typeface="Arial Black" pitchFamily="34" charset="0"/>
              </a:rPr>
              <a:t>Принципиальные подходы к формированию доступной среды для инвалидов</a:t>
            </a:r>
            <a:br>
              <a:rPr lang="ru-RU" sz="2700" b="1"/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F3A551-968A-3875-FDA5-7EA33FECF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03648" cy="136497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592353-966C-B639-047F-40DBF188D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045" y="6000750"/>
            <a:ext cx="912971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351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790</Words>
  <Application>Microsoft Office PowerPoint</Application>
  <PresentationFormat>Широкоэкранный</PresentationFormat>
  <Paragraphs>117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Book Antiqua</vt:lpstr>
      <vt:lpstr>Calibri</vt:lpstr>
      <vt:lpstr>Calibri Light</vt:lpstr>
      <vt:lpstr>Rockwell Extra Bold</vt:lpstr>
      <vt:lpstr>Times New Roman</vt:lpstr>
      <vt:lpstr>Wingdings</vt:lpstr>
      <vt:lpstr>Wingdings 2</vt:lpstr>
      <vt:lpstr>Тема Office</vt:lpstr>
      <vt:lpstr>Современное понимание феномена инвалидности, методология инклюзии и создания доступной среды в образовательной организации</vt:lpstr>
      <vt:lpstr>Маломобильные группы населения (МГН)  </vt:lpstr>
      <vt:lpstr>Доступность</vt:lpstr>
      <vt:lpstr> Актуальность создания объектов с доступной средой связана со сменой парадигмы инвалидности </vt:lpstr>
      <vt:lpstr> Основные понятия </vt:lpstr>
      <vt:lpstr> Инклюзивное образование</vt:lpstr>
      <vt:lpstr>Презентация PowerPoint</vt:lpstr>
      <vt:lpstr> Принципиальные подходы к формированию доступной среды для инвалидов </vt:lpstr>
      <vt:lpstr>Презентация PowerPoint</vt:lpstr>
      <vt:lpstr>Презентация PowerPoint</vt:lpstr>
      <vt:lpstr>1) ценность каждой человеческой личности 2) каждый человек имеет право на общение и на то, чтобы быть услышанным 3) все люди нуждаются друг в друге 4) подлинное образование может осуществляться только в контексте реальных взаимоотношений 5) все люди нуждаются в поддержке и дружбе ровесников 6) для всех обучающихся достижение прогресса  основано на реабилитационном потенциале  7) разнообразие усиливает все стороны жизни человека </vt:lpstr>
      <vt:lpstr>Благодарим за внимание наши контакты: rumc-vo@yandex.ru Мария Михель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создать тему</dc:title>
  <dc:creator>Наталья</dc:creator>
  <cp:lastModifiedBy>Мария Петровская</cp:lastModifiedBy>
  <cp:revision>392</cp:revision>
  <dcterms:created xsi:type="dcterms:W3CDTF">2022-03-23T14:38:35Z</dcterms:created>
  <dcterms:modified xsi:type="dcterms:W3CDTF">2023-06-26T20:34:21Z</dcterms:modified>
</cp:coreProperties>
</file>